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27" r:id="rId11"/>
  </p:sldMasterIdLst>
  <p:notesMasterIdLst>
    <p:notesMasterId r:id="rId20"/>
  </p:notesMasterIdLst>
  <p:handoutMasterIdLst>
    <p:handoutMasterId r:id="rId21"/>
  </p:handoutMasterIdLst>
  <p:sldIdLst>
    <p:sldId id="2147376737" r:id="rId12"/>
    <p:sldId id="2147376771" r:id="rId13"/>
    <p:sldId id="2147376772" r:id="rId14"/>
    <p:sldId id="2147376769" r:id="rId15"/>
    <p:sldId id="2147376773" r:id="rId16"/>
    <p:sldId id="2147376774" r:id="rId17"/>
    <p:sldId id="2147376775" r:id="rId18"/>
    <p:sldId id="2147376776" r:id="rId19"/>
  </p:sldIdLst>
  <p:sldSz cx="12192000" cy="6858000"/>
  <p:notesSz cx="6797675" cy="9928225"/>
  <p:custDataLst>
    <p:custData r:id="rId10"/>
    <p:custData r:id="rId3"/>
    <p:custData r:id="rId7"/>
    <p:custData r:id="rId9"/>
    <p:custData r:id="rId1"/>
    <p:custData r:id="rId6"/>
    <p:custData r:id="rId2"/>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135" userDrawn="1">
          <p15:clr>
            <a:srgbClr val="A4A3A4"/>
          </p15:clr>
        </p15:guide>
        <p15:guide id="3" orient="horz" pos="1457" userDrawn="1">
          <p15:clr>
            <a:srgbClr val="A4A3A4"/>
          </p15:clr>
        </p15:guide>
        <p15:guide id="4" pos="3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F7F6"/>
    <a:srgbClr val="E9EAF3"/>
    <a:srgbClr val="CCDEE2"/>
    <a:srgbClr val="2D898B"/>
    <a:srgbClr val="ABB2D5"/>
    <a:srgbClr val="9EA6CE"/>
    <a:srgbClr val="CDD0E5"/>
    <a:srgbClr val="D9D9D9"/>
    <a:srgbClr val="BFC4DF"/>
    <a:srgbClr val="D6D9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B414D7-5026-8010-CD51-76924656E836}" v="3" dt="2024-09-24T09:07:41.6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pos="4135"/>
        <p:guide orient="horz" pos="1457"/>
        <p:guide pos="347"/>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Master" Target="slideMasters/slideMaster1.xml"/><Relationship Id="rId24"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4.xml"/><Relationship Id="rId23"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8.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tags" Target="tags/tag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76DDCA-DF30-44B3-B5CA-97CB8C69C742}"/>
              </a:ext>
            </a:extLst>
          </p:cNvPr>
          <p:cNvSpPr>
            <a:spLocks noGrp="1"/>
          </p:cNvSpPr>
          <p:nvPr>
            <p:ph type="hdr" sz="quarter"/>
          </p:nvPr>
        </p:nvSpPr>
        <p:spPr>
          <a:xfrm>
            <a:off x="4" y="1"/>
            <a:ext cx="2945658" cy="498136"/>
          </a:xfrm>
          <a:prstGeom prst="rect">
            <a:avLst/>
          </a:prstGeom>
        </p:spPr>
        <p:txBody>
          <a:bodyPr vert="horz" lIns="89133" tIns="44568" rIns="89133" bIns="44568" rtlCol="0"/>
          <a:lstStyle>
            <a:lvl1pPr algn="l">
              <a:defRPr sz="1100"/>
            </a:lvl1pPr>
          </a:lstStyle>
          <a:p>
            <a:endParaRPr lang="en-GB"/>
          </a:p>
        </p:txBody>
      </p:sp>
      <p:sp>
        <p:nvSpPr>
          <p:cNvPr id="3" name="Date Placeholder 2">
            <a:extLst>
              <a:ext uri="{FF2B5EF4-FFF2-40B4-BE49-F238E27FC236}">
                <a16:creationId xmlns:a16="http://schemas.microsoft.com/office/drawing/2014/main" id="{6F566028-563A-4A03-998A-2CBDF7F4CCDB}"/>
              </a:ext>
            </a:extLst>
          </p:cNvPr>
          <p:cNvSpPr>
            <a:spLocks noGrp="1"/>
          </p:cNvSpPr>
          <p:nvPr>
            <p:ph type="dt" sz="quarter" idx="1"/>
          </p:nvPr>
        </p:nvSpPr>
        <p:spPr>
          <a:xfrm>
            <a:off x="3850447" y="1"/>
            <a:ext cx="2945658" cy="498136"/>
          </a:xfrm>
          <a:prstGeom prst="rect">
            <a:avLst/>
          </a:prstGeom>
        </p:spPr>
        <p:txBody>
          <a:bodyPr vert="horz" lIns="89133" tIns="44568" rIns="89133" bIns="44568" rtlCol="0"/>
          <a:lstStyle>
            <a:lvl1pPr algn="r">
              <a:defRPr sz="1100"/>
            </a:lvl1pPr>
          </a:lstStyle>
          <a:p>
            <a:fld id="{CC590764-6070-4A45-82C0-F19F62792755}" type="datetimeFigureOut">
              <a:rPr lang="en-GB" smtClean="0"/>
              <a:t>08/07/2025</a:t>
            </a:fld>
            <a:endParaRPr lang="en-GB"/>
          </a:p>
        </p:txBody>
      </p:sp>
      <p:sp>
        <p:nvSpPr>
          <p:cNvPr id="4" name="Footer Placeholder 3">
            <a:extLst>
              <a:ext uri="{FF2B5EF4-FFF2-40B4-BE49-F238E27FC236}">
                <a16:creationId xmlns:a16="http://schemas.microsoft.com/office/drawing/2014/main" id="{AB2519AC-273B-4418-9441-BFDB76BE125F}"/>
              </a:ext>
            </a:extLst>
          </p:cNvPr>
          <p:cNvSpPr>
            <a:spLocks noGrp="1"/>
          </p:cNvSpPr>
          <p:nvPr>
            <p:ph type="ftr" sz="quarter" idx="2"/>
          </p:nvPr>
        </p:nvSpPr>
        <p:spPr>
          <a:xfrm>
            <a:off x="4" y="9430092"/>
            <a:ext cx="2945658" cy="498135"/>
          </a:xfrm>
          <a:prstGeom prst="rect">
            <a:avLst/>
          </a:prstGeom>
        </p:spPr>
        <p:txBody>
          <a:bodyPr vert="horz" lIns="89133" tIns="44568" rIns="89133" bIns="44568" rtlCol="0" anchor="b"/>
          <a:lstStyle>
            <a:lvl1pPr algn="l">
              <a:defRPr sz="1100"/>
            </a:lvl1pPr>
          </a:lstStyle>
          <a:p>
            <a:endParaRPr lang="en-GB"/>
          </a:p>
        </p:txBody>
      </p:sp>
      <p:sp>
        <p:nvSpPr>
          <p:cNvPr id="5" name="Slide Number Placeholder 4">
            <a:extLst>
              <a:ext uri="{FF2B5EF4-FFF2-40B4-BE49-F238E27FC236}">
                <a16:creationId xmlns:a16="http://schemas.microsoft.com/office/drawing/2014/main" id="{F16A48E3-6B6F-4C23-8A86-AB4321D87A9C}"/>
              </a:ext>
            </a:extLst>
          </p:cNvPr>
          <p:cNvSpPr>
            <a:spLocks noGrp="1"/>
          </p:cNvSpPr>
          <p:nvPr>
            <p:ph type="sldNum" sz="quarter" idx="3"/>
          </p:nvPr>
        </p:nvSpPr>
        <p:spPr>
          <a:xfrm>
            <a:off x="3850447" y="9430092"/>
            <a:ext cx="2945658" cy="498135"/>
          </a:xfrm>
          <a:prstGeom prst="rect">
            <a:avLst/>
          </a:prstGeom>
        </p:spPr>
        <p:txBody>
          <a:bodyPr vert="horz" lIns="89133" tIns="44568" rIns="89133" bIns="44568" rtlCol="0" anchor="b"/>
          <a:lstStyle>
            <a:lvl1pPr algn="r">
              <a:defRPr sz="1100"/>
            </a:lvl1pPr>
          </a:lstStyle>
          <a:p>
            <a:fld id="{12A86127-AF15-4B65-ACA0-774D8B2A3366}" type="slidenum">
              <a:rPr lang="en-GB" smtClean="0"/>
              <a:t>‹#›</a:t>
            </a:fld>
            <a:endParaRPr lang="en-GB"/>
          </a:p>
        </p:txBody>
      </p:sp>
    </p:spTree>
    <p:extLst>
      <p:ext uri="{BB962C8B-B14F-4D97-AF65-F5344CB8AC3E}">
        <p14:creationId xmlns:p14="http://schemas.microsoft.com/office/powerpoint/2010/main" val="28255864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1"/>
            <a:ext cx="2945658" cy="498136"/>
          </a:xfrm>
          <a:prstGeom prst="rect">
            <a:avLst/>
          </a:prstGeom>
        </p:spPr>
        <p:txBody>
          <a:bodyPr vert="horz" lIns="89133" tIns="44568" rIns="89133" bIns="44568" rtlCol="0"/>
          <a:lstStyle>
            <a:lvl1pPr algn="l">
              <a:defRPr sz="1100"/>
            </a:lvl1pPr>
          </a:lstStyle>
          <a:p>
            <a:endParaRPr lang="en-GB"/>
          </a:p>
        </p:txBody>
      </p:sp>
      <p:sp>
        <p:nvSpPr>
          <p:cNvPr id="3" name="Date Placeholder 2"/>
          <p:cNvSpPr>
            <a:spLocks noGrp="1"/>
          </p:cNvSpPr>
          <p:nvPr>
            <p:ph type="dt" idx="1"/>
          </p:nvPr>
        </p:nvSpPr>
        <p:spPr>
          <a:xfrm>
            <a:off x="3850447" y="1"/>
            <a:ext cx="2945658" cy="498136"/>
          </a:xfrm>
          <a:prstGeom prst="rect">
            <a:avLst/>
          </a:prstGeom>
        </p:spPr>
        <p:txBody>
          <a:bodyPr vert="horz" lIns="89133" tIns="44568" rIns="89133" bIns="44568" rtlCol="0"/>
          <a:lstStyle>
            <a:lvl1pPr algn="r">
              <a:defRPr sz="1100"/>
            </a:lvl1pPr>
          </a:lstStyle>
          <a:p>
            <a:fld id="{32B50891-6C07-4A96-B6B5-3DF15319526F}" type="datetimeFigureOut">
              <a:rPr lang="en-GB" smtClean="0"/>
              <a:t>08/07/2025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89133" tIns="44568" rIns="89133" bIns="44568" rtlCol="0" anchor="ctr"/>
          <a:lstStyle/>
          <a:p>
            <a:endParaRPr lang="en-GB"/>
          </a:p>
        </p:txBody>
      </p:sp>
      <p:sp>
        <p:nvSpPr>
          <p:cNvPr id="5" name="Notes Placeholder 4"/>
          <p:cNvSpPr>
            <a:spLocks noGrp="1"/>
          </p:cNvSpPr>
          <p:nvPr>
            <p:ph type="body" sz="quarter" idx="3"/>
          </p:nvPr>
        </p:nvSpPr>
        <p:spPr>
          <a:xfrm>
            <a:off x="679768" y="4777962"/>
            <a:ext cx="5438140" cy="3909239"/>
          </a:xfrm>
          <a:prstGeom prst="rect">
            <a:avLst/>
          </a:prstGeom>
        </p:spPr>
        <p:txBody>
          <a:bodyPr vert="horz" lIns="89133" tIns="44568" rIns="89133" bIns="445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4" y="9430092"/>
            <a:ext cx="2945658" cy="498135"/>
          </a:xfrm>
          <a:prstGeom prst="rect">
            <a:avLst/>
          </a:prstGeom>
        </p:spPr>
        <p:txBody>
          <a:bodyPr vert="horz" lIns="89133" tIns="44568" rIns="89133" bIns="44568" rtlCol="0" anchor="b"/>
          <a:lstStyle>
            <a:lvl1pPr algn="l">
              <a:defRPr sz="1100"/>
            </a:lvl1pPr>
          </a:lstStyle>
          <a:p>
            <a:endParaRPr lang="en-GB"/>
          </a:p>
        </p:txBody>
      </p:sp>
      <p:sp>
        <p:nvSpPr>
          <p:cNvPr id="7" name="Slide Number Placeholder 6"/>
          <p:cNvSpPr>
            <a:spLocks noGrp="1"/>
          </p:cNvSpPr>
          <p:nvPr>
            <p:ph type="sldNum" sz="quarter" idx="5"/>
          </p:nvPr>
        </p:nvSpPr>
        <p:spPr>
          <a:xfrm>
            <a:off x="3850447" y="9430092"/>
            <a:ext cx="2945658" cy="498135"/>
          </a:xfrm>
          <a:prstGeom prst="rect">
            <a:avLst/>
          </a:prstGeom>
        </p:spPr>
        <p:txBody>
          <a:bodyPr vert="horz" lIns="89133" tIns="44568" rIns="89133" bIns="44568" rtlCol="0" anchor="b"/>
          <a:lstStyle>
            <a:lvl1pPr algn="r">
              <a:defRPr sz="1100"/>
            </a:lvl1pPr>
          </a:lstStyle>
          <a:p>
            <a:fld id="{0DB5932B-662C-42A0-B05C-390E68EAAEF2}" type="slidenum">
              <a:rPr lang="en-GB" smtClean="0"/>
              <a:t>‹#›</a:t>
            </a:fld>
            <a:endParaRPr lang="en-GB"/>
          </a:p>
        </p:txBody>
      </p:sp>
    </p:spTree>
    <p:extLst>
      <p:ext uri="{BB962C8B-B14F-4D97-AF65-F5344CB8AC3E}">
        <p14:creationId xmlns:p14="http://schemas.microsoft.com/office/powerpoint/2010/main" val="362046526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1</a:t>
            </a:fld>
            <a:endParaRPr lang="en-GB"/>
          </a:p>
        </p:txBody>
      </p:sp>
    </p:spTree>
    <p:extLst>
      <p:ext uri="{BB962C8B-B14F-4D97-AF65-F5344CB8AC3E}">
        <p14:creationId xmlns:p14="http://schemas.microsoft.com/office/powerpoint/2010/main" val="3613070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2</a:t>
            </a:fld>
            <a:endParaRPr lang="en-GB"/>
          </a:p>
        </p:txBody>
      </p:sp>
    </p:spTree>
    <p:extLst>
      <p:ext uri="{BB962C8B-B14F-4D97-AF65-F5344CB8AC3E}">
        <p14:creationId xmlns:p14="http://schemas.microsoft.com/office/powerpoint/2010/main" val="3264812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3</a:t>
            </a:fld>
            <a:endParaRPr lang="en-GB"/>
          </a:p>
        </p:txBody>
      </p:sp>
    </p:spTree>
    <p:extLst>
      <p:ext uri="{BB962C8B-B14F-4D97-AF65-F5344CB8AC3E}">
        <p14:creationId xmlns:p14="http://schemas.microsoft.com/office/powerpoint/2010/main" val="3059784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4</a:t>
            </a:fld>
            <a:endParaRPr lang="en-GB"/>
          </a:p>
        </p:txBody>
      </p:sp>
    </p:spTree>
    <p:extLst>
      <p:ext uri="{BB962C8B-B14F-4D97-AF65-F5344CB8AC3E}">
        <p14:creationId xmlns:p14="http://schemas.microsoft.com/office/powerpoint/2010/main" val="3003276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5</a:t>
            </a:fld>
            <a:endParaRPr lang="en-GB"/>
          </a:p>
        </p:txBody>
      </p:sp>
    </p:spTree>
    <p:extLst>
      <p:ext uri="{BB962C8B-B14F-4D97-AF65-F5344CB8AC3E}">
        <p14:creationId xmlns:p14="http://schemas.microsoft.com/office/powerpoint/2010/main" val="1567633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6</a:t>
            </a:fld>
            <a:endParaRPr lang="en-GB"/>
          </a:p>
        </p:txBody>
      </p:sp>
    </p:spTree>
    <p:extLst>
      <p:ext uri="{BB962C8B-B14F-4D97-AF65-F5344CB8AC3E}">
        <p14:creationId xmlns:p14="http://schemas.microsoft.com/office/powerpoint/2010/main" val="418632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0DB5932B-662C-42A0-B05C-390E68EAAEF2}" type="slidenum">
              <a:rPr lang="en-GB" smtClean="0"/>
              <a:t>7</a:t>
            </a:fld>
            <a:endParaRPr lang="en-GB"/>
          </a:p>
        </p:txBody>
      </p:sp>
    </p:spTree>
    <p:extLst>
      <p:ext uri="{BB962C8B-B14F-4D97-AF65-F5344CB8AC3E}">
        <p14:creationId xmlns:p14="http://schemas.microsoft.com/office/powerpoint/2010/main" val="330341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1F1CB0-9786-5FA4-22C7-876CEC4BA6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F351D3-6422-4591-73C5-9039F82A11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002F75-2363-84CB-F1E7-E142D114155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4A6EFBA-E87E-C532-D4D4-E5CA2CC1E8A2}"/>
              </a:ext>
            </a:extLst>
          </p:cNvPr>
          <p:cNvSpPr>
            <a:spLocks noGrp="1"/>
          </p:cNvSpPr>
          <p:nvPr>
            <p:ph type="sldNum" sz="quarter" idx="5"/>
          </p:nvPr>
        </p:nvSpPr>
        <p:spPr/>
        <p:txBody>
          <a:bodyPr/>
          <a:lstStyle/>
          <a:p>
            <a:fld id="{0DB5932B-662C-42A0-B05C-390E68EAAEF2}" type="slidenum">
              <a:rPr lang="en-GB" smtClean="0"/>
              <a:t>8</a:t>
            </a:fld>
            <a:endParaRPr lang="en-GB"/>
          </a:p>
        </p:txBody>
      </p:sp>
    </p:spTree>
    <p:extLst>
      <p:ext uri="{BB962C8B-B14F-4D97-AF65-F5344CB8AC3E}">
        <p14:creationId xmlns:p14="http://schemas.microsoft.com/office/powerpoint/2010/main" val="253035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6.xml"/><Relationship Id="rId6" Type="http://schemas.openxmlformats.org/officeDocument/2006/relationships/image" Target="../media/image11.emf"/><Relationship Id="rId5" Type="http://schemas.openxmlformats.org/officeDocument/2006/relationships/image" Target="../media/image10.jpeg"/><Relationship Id="rId4" Type="http://schemas.openxmlformats.org/officeDocument/2006/relationships/image" Target="../media/image9.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ntent – Option 1 Yellow">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3875B9AE-7143-A943-889E-8B2CD2E633FA}"/>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4" name="Text Placeholder 8">
            <a:extLst>
              <a:ext uri="{FF2B5EF4-FFF2-40B4-BE49-F238E27FC236}">
                <a16:creationId xmlns:a16="http://schemas.microsoft.com/office/drawing/2014/main" id="{E304CCC7-9813-204B-BC59-5DF046AEB68D}"/>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35" name="Content Placeholder 2">
            <a:extLst>
              <a:ext uri="{FF2B5EF4-FFF2-40B4-BE49-F238E27FC236}">
                <a16:creationId xmlns:a16="http://schemas.microsoft.com/office/drawing/2014/main" id="{4CD6C53E-0388-484C-9B65-7A2BCFA76B66}"/>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Text Placeholder 8">
            <a:extLst>
              <a:ext uri="{FF2B5EF4-FFF2-40B4-BE49-F238E27FC236}">
                <a16:creationId xmlns:a16="http://schemas.microsoft.com/office/drawing/2014/main" id="{48E3735C-48F4-CB4C-8DDB-A748BE26ECCD}"/>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37" name="Title 9">
            <a:extLst>
              <a:ext uri="{FF2B5EF4-FFF2-40B4-BE49-F238E27FC236}">
                <a16:creationId xmlns:a16="http://schemas.microsoft.com/office/drawing/2014/main"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
        <p:nvSpPr>
          <p:cNvPr id="9" name="Rectangle 8">
            <a:extLst>
              <a:ext uri="{FF2B5EF4-FFF2-40B4-BE49-F238E27FC236}">
                <a16:creationId xmlns:a16="http://schemas.microsoft.com/office/drawing/2014/main" id="{6ED43CAD-6C02-4828-92EF-8702C6152B4E}"/>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740834"/>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Content – Option 2 Yell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44C70-4659-4BE5-A403-56D01B71FE9E}"/>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a:ext>
            </a:extLst>
          </a:blip>
          <a:srcRect/>
          <a:stretch/>
        </p:blipFill>
        <p:spPr>
          <a:xfrm>
            <a:off x="3729788" y="1100046"/>
            <a:ext cx="8468627" cy="5483166"/>
          </a:xfrm>
          <a:prstGeom prst="rect">
            <a:avLst/>
          </a:prstGeom>
        </p:spPr>
      </p:pic>
      <p:sp>
        <p:nvSpPr>
          <p:cNvPr id="27" name="Content Placeholder 2">
            <a:extLst>
              <a:ext uri="{FF2B5EF4-FFF2-40B4-BE49-F238E27FC236}">
                <a16:creationId xmlns:a16="http://schemas.microsoft.com/office/drawing/2014/main" id="{BD21F9BA-8659-854F-9EBD-57EA772C65E1}"/>
              </a:ext>
            </a:extLst>
          </p:cNvPr>
          <p:cNvSpPr>
            <a:spLocks noGrp="1"/>
          </p:cNvSpPr>
          <p:nvPr>
            <p:ph idx="15"/>
          </p:nvPr>
        </p:nvSpPr>
        <p:spPr>
          <a:xfrm>
            <a:off x="515938" y="1980000"/>
            <a:ext cx="5580062"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8">
            <a:extLst>
              <a:ext uri="{FF2B5EF4-FFF2-40B4-BE49-F238E27FC236}">
                <a16:creationId xmlns:a16="http://schemas.microsoft.com/office/drawing/2014/main" id="{E6BC90E8-7030-5E4B-B9BF-121FD8B65CE1}"/>
              </a:ext>
            </a:extLst>
          </p:cNvPr>
          <p:cNvSpPr>
            <a:spLocks noGrp="1"/>
          </p:cNvSpPr>
          <p:nvPr>
            <p:ph type="body" sz="quarter" idx="14"/>
          </p:nvPr>
        </p:nvSpPr>
        <p:spPr>
          <a:xfrm>
            <a:off x="515939" y="1440000"/>
            <a:ext cx="5580062"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25" name="Title 9">
            <a:extLst>
              <a:ext uri="{FF2B5EF4-FFF2-40B4-BE49-F238E27FC236}">
                <a16:creationId xmlns:a16="http://schemas.microsoft.com/office/drawing/2014/main"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a:t>Click to edit Master title style</a:t>
            </a:r>
          </a:p>
        </p:txBody>
      </p:sp>
      <p:sp>
        <p:nvSpPr>
          <p:cNvPr id="9" name="Rectangle 8">
            <a:extLst>
              <a:ext uri="{FF2B5EF4-FFF2-40B4-BE49-F238E27FC236}">
                <a16:creationId xmlns:a16="http://schemas.microsoft.com/office/drawing/2014/main" id="{34875198-9F19-4AB0-BA1E-985E29C288D3}"/>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4910673"/>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_Content – Option 2 Yellow">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9944C70-4659-4BE5-A403-56D01B71FE9E}"/>
              </a:ext>
              <a:ext uri="{C183D7F6-B498-43B3-948B-1728B52AA6E4}">
                <adec:decorative xmlns:adec="http://schemas.microsoft.com/office/drawing/2017/decorative" val="1"/>
              </a:ext>
            </a:extLst>
          </p:cNvPr>
          <p:cNvPicPr>
            <a:picLocks noChangeAspect="1"/>
          </p:cNvPicPr>
          <p:nvPr userDrawn="1"/>
        </p:nvPicPr>
        <p:blipFill rotWithShape="1">
          <a:blip r:embed="rId2" cstate="print">
            <a:alphaModFix amt="25000"/>
            <a:extLst>
              <a:ext uri="{28A0092B-C50C-407E-A947-70E740481C1C}">
                <a14:useLocalDpi xmlns:a14="http://schemas.microsoft.com/office/drawing/2010/main"/>
              </a:ext>
            </a:extLst>
          </a:blip>
          <a:srcRect/>
          <a:stretch/>
        </p:blipFill>
        <p:spPr>
          <a:xfrm>
            <a:off x="3729788" y="1068194"/>
            <a:ext cx="8468627" cy="5506780"/>
          </a:xfrm>
          <a:prstGeom prst="rect">
            <a:avLst/>
          </a:prstGeom>
        </p:spPr>
      </p:pic>
      <p:sp>
        <p:nvSpPr>
          <p:cNvPr id="7" name="Rectangle 6">
            <a:extLst>
              <a:ext uri="{FF2B5EF4-FFF2-40B4-BE49-F238E27FC236}">
                <a16:creationId xmlns:a16="http://schemas.microsoft.com/office/drawing/2014/main" id="{05EFC190-2A5F-466A-9087-C2656D26971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ontent Placeholder 2">
            <a:extLst>
              <a:ext uri="{FF2B5EF4-FFF2-40B4-BE49-F238E27FC236}">
                <a16:creationId xmlns:a16="http://schemas.microsoft.com/office/drawing/2014/main"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8">
            <a:extLst>
              <a:ext uri="{FF2B5EF4-FFF2-40B4-BE49-F238E27FC236}">
                <a16:creationId xmlns:a16="http://schemas.microsoft.com/office/drawing/2014/main"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25" name="Title 9">
            <a:extLst>
              <a:ext uri="{FF2B5EF4-FFF2-40B4-BE49-F238E27FC236}">
                <a16:creationId xmlns:a16="http://schemas.microsoft.com/office/drawing/2014/main"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a:t>Click to edit Master title style</a:t>
            </a:r>
          </a:p>
        </p:txBody>
      </p:sp>
    </p:spTree>
    <p:extLst>
      <p:ext uri="{BB962C8B-B14F-4D97-AF65-F5344CB8AC3E}">
        <p14:creationId xmlns:p14="http://schemas.microsoft.com/office/powerpoint/2010/main" val="2944790146"/>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over – Pattern graphic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3746380-8203-45C8-A71E-1A0699E8690A}"/>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654627" y="0"/>
            <a:ext cx="7537373" cy="6858000"/>
          </a:xfrm>
          <a:prstGeom prst="rect">
            <a:avLst/>
          </a:prstGeom>
        </p:spPr>
      </p:pic>
      <p:sp>
        <p:nvSpPr>
          <p:cNvPr id="9" name="Slide Number Placeholder 5">
            <a:extLst>
              <a:ext uri="{FF2B5EF4-FFF2-40B4-BE49-F238E27FC236}">
                <a16:creationId xmlns:a16="http://schemas.microsoft.com/office/drawing/2014/main" id="{4F874232-16DB-CA45-A936-7BBFD39F0EF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200" baseline="0">
              <a:solidFill>
                <a:schemeClr val="tx1"/>
              </a:solidFill>
              <a:latin typeface="Source Sans Pro" panose="020B0503030403020204" pitchFamily="34" charset="77"/>
            </a:endParaRPr>
          </a:p>
        </p:txBody>
      </p:sp>
      <p:sp>
        <p:nvSpPr>
          <p:cNvPr id="10" name="Title 9">
            <a:extLst>
              <a:ext uri="{FF2B5EF4-FFF2-40B4-BE49-F238E27FC236}">
                <a16:creationId xmlns:a16="http://schemas.microsoft.com/office/drawing/2014/main" id="{483BFEBD-4572-D243-B2CA-3274AE5E795C}"/>
              </a:ext>
            </a:extLst>
          </p:cNvPr>
          <p:cNvSpPr>
            <a:spLocks noGrp="1"/>
          </p:cNvSpPr>
          <p:nvPr>
            <p:ph type="title" hasCustomPrompt="1"/>
          </p:nvPr>
        </p:nvSpPr>
        <p:spPr>
          <a:xfrm>
            <a:off x="515938" y="2168525"/>
            <a:ext cx="5355473" cy="2032429"/>
          </a:xfrm>
          <a:prstGeom prst="rect">
            <a:avLst/>
          </a:prstGeom>
        </p:spPr>
        <p:txBody>
          <a:bodyPr lIns="0" rIns="0" anchor="t" anchorCtr="0">
            <a:noAutofit/>
          </a:bodyPr>
          <a:lstStyle>
            <a:lvl1pPr marL="0" marR="0" indent="0" algn="l" defTabSz="914400" rtl="0" eaLnBrk="1" fontAlgn="auto" latinLnBrk="0" hangingPunct="1">
              <a:lnSpc>
                <a:spcPct val="100000"/>
              </a:lnSpc>
              <a:spcBef>
                <a:spcPct val="0"/>
              </a:spcBef>
              <a:spcAft>
                <a:spcPts val="0"/>
              </a:spcAft>
              <a:buClrTx/>
              <a:buSzTx/>
              <a:buFontTx/>
              <a:buNone/>
              <a:tabLst/>
              <a:defRPr sz="4650" b="1" i="0" baseline="0">
                <a:solidFill>
                  <a:schemeClr val="tx1"/>
                </a:solidFill>
                <a:latin typeface="Source Sans Pro" panose="020B0503030403020204" pitchFamily="34" charset="77"/>
              </a:defRPr>
            </a:lvl1pPr>
          </a:lstStyle>
          <a:p>
            <a:r>
              <a:rPr lang="en-GB"/>
              <a:t>Click to edit </a:t>
            </a:r>
            <a:br>
              <a:rPr lang="en-GB"/>
            </a:br>
            <a:r>
              <a:rPr lang="en-GB"/>
              <a:t>Master title </a:t>
            </a:r>
            <a:br>
              <a:rPr lang="en-GB"/>
            </a:br>
            <a:r>
              <a:rPr lang="en-GB"/>
              <a:t>style</a:t>
            </a:r>
          </a:p>
        </p:txBody>
      </p:sp>
      <p:pic>
        <p:nvPicPr>
          <p:cNvPr id="11" name="Picture 10">
            <a:extLst>
              <a:ext uri="{FF2B5EF4-FFF2-40B4-BE49-F238E27FC236}">
                <a16:creationId xmlns:a16="http://schemas.microsoft.com/office/drawing/2014/main" id="{6B2FF192-3385-1E41-829B-95C6A5F282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69294" y="5489052"/>
            <a:ext cx="2614168" cy="1385824"/>
          </a:xfrm>
          <a:prstGeom prst="rect">
            <a:avLst/>
          </a:prstGeom>
        </p:spPr>
      </p:pic>
    </p:spTree>
    <p:extLst>
      <p:ext uri="{BB962C8B-B14F-4D97-AF65-F5344CB8AC3E}">
        <p14:creationId xmlns:p14="http://schemas.microsoft.com/office/powerpoint/2010/main" val="13973421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1366">
          <p15:clr>
            <a:srgbClr val="FBAE40"/>
          </p15:clr>
        </p15:guide>
        <p15:guide id="2" pos="3840">
          <p15:clr>
            <a:srgbClr val="FBAE40"/>
          </p15:clr>
        </p15:guide>
        <p15:guide id="3" pos="325">
          <p15:clr>
            <a:srgbClr val="FBAE40"/>
          </p15:clr>
        </p15:guide>
        <p15:guide id="4" pos="7355">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3_Cover – AVIVA Option 2">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CBE9EF2E-72AA-4999-A5DC-32152F131BFC}"/>
              </a:ext>
            </a:extLst>
          </p:cNvPr>
          <p:cNvGraphicFramePr>
            <a:graphicFrameLocks noChangeAspect="1"/>
          </p:cNvGraphicFramePr>
          <p:nvPr userDrawn="1">
            <p:custDataLst>
              <p:tags r:id="rId1"/>
            </p:custDataLst>
            <p:extLst>
              <p:ext uri="{D42A27DB-BD31-4B8C-83A1-F6EECF244321}">
                <p14:modId xmlns:p14="http://schemas.microsoft.com/office/powerpoint/2010/main" val="21800191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00" imgH="286" progId="TCLayout.ActiveDocument.1">
                  <p:embed/>
                </p:oleObj>
              </mc:Choice>
              <mc:Fallback>
                <p:oleObj name="think-cell Slide" r:id="rId3" imgW="300" imgH="286" progId="TCLayout.ActiveDocument.1">
                  <p:embed/>
                  <p:pic>
                    <p:nvPicPr>
                      <p:cNvPr id="7" name="Object 6" hidden="1">
                        <a:extLst>
                          <a:ext uri="{FF2B5EF4-FFF2-40B4-BE49-F238E27FC236}">
                            <a16:creationId xmlns:a16="http://schemas.microsoft.com/office/drawing/2014/main" id="{CBE9EF2E-72AA-4999-A5DC-32152F131BF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descr="A picture containing text&#10;&#10;Description automatically generated">
            <a:extLst>
              <a:ext uri="{FF2B5EF4-FFF2-40B4-BE49-F238E27FC236}">
                <a16:creationId xmlns:a16="http://schemas.microsoft.com/office/drawing/2014/main" id="{8E181DA4-94C1-477D-B6FC-B24543EF1192}"/>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3" y="1"/>
            <a:ext cx="12208422" cy="6878794"/>
          </a:xfrm>
          <a:prstGeom prst="rect">
            <a:avLst/>
          </a:prstGeom>
        </p:spPr>
      </p:pic>
      <p:sp>
        <p:nvSpPr>
          <p:cNvPr id="10" name="Slide Number Placeholder 5">
            <a:extLst>
              <a:ext uri="{FF2B5EF4-FFF2-40B4-BE49-F238E27FC236}">
                <a16:creationId xmlns:a16="http://schemas.microsoft.com/office/drawing/2014/main" id="{EA7015D2-9BD1-8E4D-AFC2-5A579109F652}"/>
              </a:ext>
            </a:extLst>
          </p:cNvPr>
          <p:cNvSpPr txBox="1">
            <a:spLocks/>
          </p:cNvSpPr>
          <p:nvPr userDrawn="1"/>
        </p:nvSpPr>
        <p:spPr>
          <a:xfrm>
            <a:off x="11760000" y="6323209"/>
            <a:ext cx="432000" cy="216000"/>
          </a:xfrm>
          <a:prstGeom prst="rect">
            <a:avLst/>
          </a:prstGeom>
        </p:spPr>
        <p:txBody>
          <a:bodyPr vert="horz" lIns="0" tIns="45720" rIns="9144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bg1"/>
                </a:solidFill>
                <a:latin typeface="Source Sans Pro" panose="020B0503030403020204" pitchFamily="34" charset="77"/>
              </a:rPr>
              <a:pPr>
                <a:buFontTx/>
                <a:buNone/>
              </a:pPr>
              <a:t>‹#›</a:t>
            </a:fld>
            <a:endParaRPr lang="en-US" sz="1200" baseline="0">
              <a:solidFill>
                <a:schemeClr val="bg1"/>
              </a:solidFill>
              <a:latin typeface="Source Sans Pro" panose="020B0503030403020204" pitchFamily="34" charset="77"/>
            </a:endParaRPr>
          </a:p>
        </p:txBody>
      </p:sp>
      <p:sp>
        <p:nvSpPr>
          <p:cNvPr id="5" name="Title 4">
            <a:extLst>
              <a:ext uri="{FF2B5EF4-FFF2-40B4-BE49-F238E27FC236}">
                <a16:creationId xmlns:a16="http://schemas.microsoft.com/office/drawing/2014/main" id="{B5227261-5B22-A24C-9CCF-B9A81D917103}"/>
              </a:ext>
            </a:extLst>
          </p:cNvPr>
          <p:cNvSpPr>
            <a:spLocks noGrp="1"/>
          </p:cNvSpPr>
          <p:nvPr>
            <p:ph type="title"/>
          </p:nvPr>
        </p:nvSpPr>
        <p:spPr>
          <a:xfrm>
            <a:off x="515938" y="422910"/>
            <a:ext cx="5580062" cy="2103120"/>
          </a:xfrm>
        </p:spPr>
        <p:txBody>
          <a:bodyPr vert="horz" lIns="0" tIns="0" rIns="0" bIns="0" anchor="ctr"/>
          <a:lstStyle>
            <a:lvl1pPr>
              <a:defRPr>
                <a:solidFill>
                  <a:schemeClr val="bg1"/>
                </a:solidFill>
              </a:defRPr>
            </a:lvl1pPr>
          </a:lstStyle>
          <a:p>
            <a:r>
              <a:rPr lang="en-US"/>
              <a:t>Click to edit Master title style</a:t>
            </a:r>
          </a:p>
        </p:txBody>
      </p:sp>
      <p:sp>
        <p:nvSpPr>
          <p:cNvPr id="14" name="Text Placeholder 2">
            <a:extLst>
              <a:ext uri="{FF2B5EF4-FFF2-40B4-BE49-F238E27FC236}">
                <a16:creationId xmlns:a16="http://schemas.microsoft.com/office/drawing/2014/main" id="{7758CB11-8ACD-A343-8DE5-F92001B21FA2}"/>
              </a:ext>
            </a:extLst>
          </p:cNvPr>
          <p:cNvSpPr>
            <a:spLocks noGrp="1"/>
          </p:cNvSpPr>
          <p:nvPr>
            <p:ph type="body" sz="quarter" idx="10"/>
          </p:nvPr>
        </p:nvSpPr>
        <p:spPr>
          <a:xfrm>
            <a:off x="513767" y="5754461"/>
            <a:ext cx="3817937" cy="784748"/>
          </a:xfrm>
        </p:spPr>
        <p:txBody>
          <a:bodyPr lIns="0" tIns="0" rIns="0" bIns="0"/>
          <a:lstStyle>
            <a:lvl1pPr marL="0" indent="0">
              <a:buNone/>
              <a:defRPr sz="2000" b="1"/>
            </a:lvl1pPr>
          </a:lstStyle>
          <a:p>
            <a:pPr lvl="0"/>
            <a:r>
              <a:rPr lang="en-US"/>
              <a:t>Click to edit Master text styles</a:t>
            </a:r>
          </a:p>
        </p:txBody>
      </p:sp>
      <p:pic>
        <p:nvPicPr>
          <p:cNvPr id="15" name="Picture 14">
            <a:extLst>
              <a:ext uri="{FF2B5EF4-FFF2-40B4-BE49-F238E27FC236}">
                <a16:creationId xmlns:a16="http://schemas.microsoft.com/office/drawing/2014/main" id="{F423546A-7569-6F4D-8463-B23E0451431A}"/>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969294" y="5502495"/>
            <a:ext cx="2614168" cy="1385824"/>
          </a:xfrm>
          <a:prstGeom prst="rect">
            <a:avLst/>
          </a:prstGeom>
        </p:spPr>
      </p:pic>
    </p:spTree>
    <p:extLst>
      <p:ext uri="{BB962C8B-B14F-4D97-AF65-F5344CB8AC3E}">
        <p14:creationId xmlns:p14="http://schemas.microsoft.com/office/powerpoint/2010/main" val="1537335710"/>
      </p:ext>
    </p:extLst>
  </p:cSld>
  <p:clrMapOvr>
    <a:masterClrMapping/>
  </p:clrMapOvr>
  <p:extLst>
    <p:ext uri="{DCECCB84-F9BA-43D5-87BE-67443E8EF086}">
      <p15:sldGuideLst xmlns:p15="http://schemas.microsoft.com/office/powerpoint/2012/main">
        <p15:guide id="1" pos="325">
          <p15:clr>
            <a:srgbClr val="FBAE40"/>
          </p15:clr>
        </p15:guide>
        <p15:guide id="2" orient="horz" pos="1366">
          <p15:clr>
            <a:srgbClr val="FBAE40"/>
          </p15:clr>
        </p15:guide>
        <p15:guide id="3" pos="7355">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ntent – Option 2 Yellow">
    <p:spTree>
      <p:nvGrpSpPr>
        <p:cNvPr id="1" name=""/>
        <p:cNvGrpSpPr/>
        <p:nvPr/>
      </p:nvGrpSpPr>
      <p:grpSpPr>
        <a:xfrm>
          <a:off x="0" y="0"/>
          <a:ext cx="0" cy="0"/>
          <a:chOff x="0" y="0"/>
          <a:chExt cx="0" cy="0"/>
        </a:xfrm>
      </p:grpSpPr>
      <p:sp>
        <p:nvSpPr>
          <p:cNvPr id="27" name="Content Placeholder 2">
            <a:extLst>
              <a:ext uri="{FF2B5EF4-FFF2-40B4-BE49-F238E27FC236}">
                <a16:creationId xmlns:a16="http://schemas.microsoft.com/office/drawing/2014/main" id="{BD21F9BA-8659-854F-9EBD-57EA772C65E1}"/>
              </a:ext>
            </a:extLst>
          </p:cNvPr>
          <p:cNvSpPr>
            <a:spLocks noGrp="1"/>
          </p:cNvSpPr>
          <p:nvPr>
            <p:ph idx="15"/>
          </p:nvPr>
        </p:nvSpPr>
        <p:spPr>
          <a:xfrm>
            <a:off x="515938" y="1980000"/>
            <a:ext cx="1116012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6" name="Text Placeholder 8">
            <a:extLst>
              <a:ext uri="{FF2B5EF4-FFF2-40B4-BE49-F238E27FC236}">
                <a16:creationId xmlns:a16="http://schemas.microsoft.com/office/drawing/2014/main" id="{E6BC90E8-7030-5E4B-B9BF-121FD8B65CE1}"/>
              </a:ext>
            </a:extLst>
          </p:cNvPr>
          <p:cNvSpPr>
            <a:spLocks noGrp="1"/>
          </p:cNvSpPr>
          <p:nvPr>
            <p:ph type="body" sz="quarter" idx="14"/>
          </p:nvPr>
        </p:nvSpPr>
        <p:spPr>
          <a:xfrm>
            <a:off x="515938" y="1440000"/>
            <a:ext cx="11160125" cy="539750"/>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25" name="Title 9">
            <a:extLst>
              <a:ext uri="{FF2B5EF4-FFF2-40B4-BE49-F238E27FC236}">
                <a16:creationId xmlns:a16="http://schemas.microsoft.com/office/drawing/2014/main"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
        <p:nvSpPr>
          <p:cNvPr id="7" name="Rectangle 6">
            <a:extLst>
              <a:ext uri="{FF2B5EF4-FFF2-40B4-BE49-F238E27FC236}">
                <a16:creationId xmlns:a16="http://schemas.microsoft.com/office/drawing/2014/main" id="{621727B5-CF74-42C4-8710-3542AE75F1C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874973"/>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5_Content – Option 2 Yellow">
    <p:spTree>
      <p:nvGrpSpPr>
        <p:cNvPr id="1" name=""/>
        <p:cNvGrpSpPr/>
        <p:nvPr/>
      </p:nvGrpSpPr>
      <p:grpSpPr>
        <a:xfrm>
          <a:off x="0" y="0"/>
          <a:ext cx="0" cy="0"/>
          <a:chOff x="0" y="0"/>
          <a:chExt cx="0" cy="0"/>
        </a:xfrm>
      </p:grpSpPr>
      <p:sp>
        <p:nvSpPr>
          <p:cNvPr id="25" name="Title 9">
            <a:extLst>
              <a:ext uri="{FF2B5EF4-FFF2-40B4-BE49-F238E27FC236}">
                <a16:creationId xmlns:a16="http://schemas.microsoft.com/office/drawing/2014/main"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
        <p:nvSpPr>
          <p:cNvPr id="7" name="Rectangle 6">
            <a:extLst>
              <a:ext uri="{FF2B5EF4-FFF2-40B4-BE49-F238E27FC236}">
                <a16:creationId xmlns:a16="http://schemas.microsoft.com/office/drawing/2014/main" id="{621727B5-CF74-42C4-8710-3542AE75F1C9}"/>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6411947"/>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 Option 3 Yellow">
    <p:spTree>
      <p:nvGrpSpPr>
        <p:cNvPr id="1" name=""/>
        <p:cNvGrpSpPr/>
        <p:nvPr/>
      </p:nvGrpSpPr>
      <p:grpSpPr>
        <a:xfrm>
          <a:off x="0" y="0"/>
          <a:ext cx="0" cy="0"/>
          <a:chOff x="0" y="0"/>
          <a:chExt cx="0" cy="0"/>
        </a:xfrm>
      </p:grpSpPr>
      <p:sp>
        <p:nvSpPr>
          <p:cNvPr id="36" name="Content Placeholder 2">
            <a:extLst>
              <a:ext uri="{FF2B5EF4-FFF2-40B4-BE49-F238E27FC236}">
                <a16:creationId xmlns:a16="http://schemas.microsoft.com/office/drawing/2014/main" id="{3875B9AE-7143-A943-889E-8B2CD2E633FA}"/>
              </a:ext>
            </a:extLst>
          </p:cNvPr>
          <p:cNvSpPr>
            <a:spLocks noGrp="1"/>
          </p:cNvSpPr>
          <p:nvPr>
            <p:ph idx="18"/>
          </p:nvPr>
        </p:nvSpPr>
        <p:spPr>
          <a:xfrm>
            <a:off x="8248226"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4" name="Text Placeholder 8">
            <a:extLst>
              <a:ext uri="{FF2B5EF4-FFF2-40B4-BE49-F238E27FC236}">
                <a16:creationId xmlns:a16="http://schemas.microsoft.com/office/drawing/2014/main" id="{E304CCC7-9813-204B-BC59-5DF046AEB68D}"/>
              </a:ext>
            </a:extLst>
          </p:cNvPr>
          <p:cNvSpPr>
            <a:spLocks noGrp="1"/>
          </p:cNvSpPr>
          <p:nvPr>
            <p:ph type="body" sz="quarter" idx="16"/>
          </p:nvPr>
        </p:nvSpPr>
        <p:spPr>
          <a:xfrm>
            <a:off x="8248226"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16" name="Content Placeholder 2">
            <a:extLst>
              <a:ext uri="{FF2B5EF4-FFF2-40B4-BE49-F238E27FC236}">
                <a16:creationId xmlns:a16="http://schemas.microsoft.com/office/drawing/2014/main" id="{EB90CC7C-F283-482F-80C3-CE08926FFDEB}"/>
              </a:ext>
            </a:extLst>
          </p:cNvPr>
          <p:cNvSpPr>
            <a:spLocks noGrp="1"/>
          </p:cNvSpPr>
          <p:nvPr>
            <p:ph idx="20"/>
          </p:nvPr>
        </p:nvSpPr>
        <p:spPr>
          <a:xfrm>
            <a:off x="4386000"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Text Placeholder 8">
            <a:extLst>
              <a:ext uri="{FF2B5EF4-FFF2-40B4-BE49-F238E27FC236}">
                <a16:creationId xmlns:a16="http://schemas.microsoft.com/office/drawing/2014/main" id="{68F16FEF-6861-4146-AC51-ED5B1A7652D1}"/>
              </a:ext>
            </a:extLst>
          </p:cNvPr>
          <p:cNvSpPr>
            <a:spLocks noGrp="1"/>
          </p:cNvSpPr>
          <p:nvPr>
            <p:ph type="body" sz="quarter" idx="19"/>
          </p:nvPr>
        </p:nvSpPr>
        <p:spPr>
          <a:xfrm>
            <a:off x="4386000"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35" name="Content Placeholder 2">
            <a:extLst>
              <a:ext uri="{FF2B5EF4-FFF2-40B4-BE49-F238E27FC236}">
                <a16:creationId xmlns:a16="http://schemas.microsoft.com/office/drawing/2014/main" id="{4CD6C53E-0388-484C-9B65-7A2BCFA76B66}"/>
              </a:ext>
            </a:extLst>
          </p:cNvPr>
          <p:cNvSpPr>
            <a:spLocks noGrp="1"/>
          </p:cNvSpPr>
          <p:nvPr>
            <p:ph idx="17"/>
          </p:nvPr>
        </p:nvSpPr>
        <p:spPr>
          <a:xfrm>
            <a:off x="523774" y="1980000"/>
            <a:ext cx="3420000"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3" name="Text Placeholder 8">
            <a:extLst>
              <a:ext uri="{FF2B5EF4-FFF2-40B4-BE49-F238E27FC236}">
                <a16:creationId xmlns:a16="http://schemas.microsoft.com/office/drawing/2014/main" id="{48E3735C-48F4-CB4C-8DDB-A748BE26ECCD}"/>
              </a:ext>
            </a:extLst>
          </p:cNvPr>
          <p:cNvSpPr>
            <a:spLocks noGrp="1"/>
          </p:cNvSpPr>
          <p:nvPr>
            <p:ph type="body" sz="quarter" idx="14"/>
          </p:nvPr>
        </p:nvSpPr>
        <p:spPr>
          <a:xfrm>
            <a:off x="523774" y="1440000"/>
            <a:ext cx="3420000"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37" name="Title 9">
            <a:extLst>
              <a:ext uri="{FF2B5EF4-FFF2-40B4-BE49-F238E27FC236}">
                <a16:creationId xmlns:a16="http://schemas.microsoft.com/office/drawing/2014/main" id="{303216BD-EE9F-7746-95AC-91ECF13022EC}"/>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a:t>Click to edit Master title style</a:t>
            </a:r>
          </a:p>
        </p:txBody>
      </p:sp>
      <p:sp>
        <p:nvSpPr>
          <p:cNvPr id="12" name="Rectangle 11">
            <a:extLst>
              <a:ext uri="{FF2B5EF4-FFF2-40B4-BE49-F238E27FC236}">
                <a16:creationId xmlns:a16="http://schemas.microsoft.com/office/drawing/2014/main" id="{D1E080BB-4543-4B9F-9E4D-8E42951F3E66}"/>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013305"/>
      </p:ext>
    </p:extLst>
  </p:cSld>
  <p:clrMapOvr>
    <a:masterClrMapping/>
  </p:clrMapOvr>
  <p:extLst>
    <p:ext uri="{DCECCB84-F9BA-43D5-87BE-67443E8EF086}">
      <p15:sldGuideLst xmlns:p15="http://schemas.microsoft.com/office/powerpoint/2012/main">
        <p15:guide id="1" orient="horz" pos="913">
          <p15:clr>
            <a:srgbClr val="FBAE40"/>
          </p15:clr>
        </p15:guide>
        <p15:guide id="2" orient="horz" pos="1253">
          <p15:clr>
            <a:srgbClr val="FBAE40"/>
          </p15:clr>
        </p15:guide>
        <p15:guide id="3" orient="horz" pos="3861">
          <p15:clr>
            <a:srgbClr val="FBAE40"/>
          </p15:clr>
        </p15:guide>
        <p15:guide id="4" pos="3840">
          <p15:clr>
            <a:srgbClr val="FBAE40"/>
          </p15:clr>
        </p15:guide>
        <p15:guide id="5" pos="325">
          <p15:clr>
            <a:srgbClr val="FBAE40"/>
          </p15:clr>
        </p15:guide>
        <p15:guide id="6" pos="7355">
          <p15:clr>
            <a:srgbClr val="FBAE40"/>
          </p15:clr>
        </p15:guide>
        <p15:guide id="7" pos="354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 Option 4 Yellow">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74B3075-25FE-4B65-9A9E-371466FCE60E}"/>
              </a:ext>
            </a:extLst>
          </p:cNvPr>
          <p:cNvGraphicFramePr>
            <a:graphicFrameLocks noChangeAspect="1"/>
          </p:cNvGraphicFramePr>
          <p:nvPr userDrawn="1">
            <p:custDataLst>
              <p:tags r:id="rId1"/>
            </p:custDataLst>
            <p:extLst>
              <p:ext uri="{D42A27DB-BD31-4B8C-83A1-F6EECF244321}">
                <p14:modId xmlns:p14="http://schemas.microsoft.com/office/powerpoint/2010/main" val="22549594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a:extLst>
                          <a:ext uri="{FF2B5EF4-FFF2-40B4-BE49-F238E27FC236}">
                            <a16:creationId xmlns:a16="http://schemas.microsoft.com/office/drawing/2014/main" id="{474B3075-25FE-4B65-9A9E-371466FCE6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background">
            <a:extLst>
              <a:ext uri="{FF2B5EF4-FFF2-40B4-BE49-F238E27FC236}">
                <a16:creationId xmlns:a16="http://schemas.microsoft.com/office/drawing/2014/main" id="{168088F2-4691-4C4C-A29C-9933973750E0}"/>
              </a:ext>
            </a:extLst>
          </p:cNvPr>
          <p:cNvSpPr/>
          <p:nvPr userDrawn="1"/>
        </p:nvSpPr>
        <p:spPr>
          <a:xfrm>
            <a:off x="6096000" y="1083502"/>
            <a:ext cx="6096000"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ontent Placeholder 2">
            <a:extLst>
              <a:ext uri="{FF2B5EF4-FFF2-40B4-BE49-F238E27FC236}">
                <a16:creationId xmlns:a16="http://schemas.microsoft.com/office/drawing/2014/main" id="{8E509A96-B9F8-4A78-907C-518E515472C0}"/>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8">
            <a:extLst>
              <a:ext uri="{FF2B5EF4-FFF2-40B4-BE49-F238E27FC236}">
                <a16:creationId xmlns:a16="http://schemas.microsoft.com/office/drawing/2014/main" id="{A7CA8653-656F-4DA1-BA77-8134C43A5603}"/>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18" name="Content Placeholder 2">
            <a:extLst>
              <a:ext uri="{FF2B5EF4-FFF2-40B4-BE49-F238E27FC236}">
                <a16:creationId xmlns:a16="http://schemas.microsoft.com/office/drawing/2014/main" id="{7FF7E94E-B7A7-41B0-8AD9-47503DFEF73F}"/>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935F9CD7-2570-485D-AD18-824FCD525B60}"/>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10" name="Rectangle 9">
            <a:extLst>
              <a:ext uri="{FF2B5EF4-FFF2-40B4-BE49-F238E27FC236}">
                <a16:creationId xmlns:a16="http://schemas.microsoft.com/office/drawing/2014/main" id="{C3174FAA-8187-4EB3-B40D-30D1A1A32750}"/>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9">
            <a:extLst>
              <a:ext uri="{FF2B5EF4-FFF2-40B4-BE49-F238E27FC236}">
                <a16:creationId xmlns:a16="http://schemas.microsoft.com/office/drawing/2014/main" id="{36F90673-2907-472F-952D-AB40A333301A}"/>
              </a:ext>
            </a:extLst>
          </p:cNvPr>
          <p:cNvSpPr>
            <a:spLocks noGrp="1"/>
          </p:cNvSpPr>
          <p:nvPr>
            <p:ph type="title"/>
          </p:nvPr>
        </p:nvSpPr>
        <p:spPr>
          <a:xfrm>
            <a:off x="515938" y="-11807"/>
            <a:ext cx="11166538" cy="1080000"/>
          </a:xfrm>
          <a:prstGeom prst="rect">
            <a:avLst/>
          </a:prstGeom>
        </p:spPr>
        <p:txBody>
          <a:bodyPr vert="horz"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Tree>
    <p:extLst>
      <p:ext uri="{BB962C8B-B14F-4D97-AF65-F5344CB8AC3E}">
        <p14:creationId xmlns:p14="http://schemas.microsoft.com/office/powerpoint/2010/main" val="1258835246"/>
      </p:ext>
    </p:extLst>
  </p:cSld>
  <p:clrMapOvr>
    <a:masterClrMapping/>
  </p:clrMapOvr>
  <p:extLst>
    <p:ext uri="{DCECCB84-F9BA-43D5-87BE-67443E8EF086}">
      <p15:sldGuideLst xmlns:p15="http://schemas.microsoft.com/office/powerpoint/2012/main">
        <p15:guide id="1" pos="325">
          <p15:clr>
            <a:srgbClr val="FBAE40"/>
          </p15:clr>
        </p15:guide>
        <p15:guide id="2" pos="7355">
          <p15:clr>
            <a:srgbClr val="FBAE40"/>
          </p15:clr>
        </p15:guide>
        <p15:guide id="3" orient="horz" pos="913">
          <p15:clr>
            <a:srgbClr val="FBAE40"/>
          </p15:clr>
        </p15:guide>
        <p15:guide id="4" orient="horz" pos="1253">
          <p15:clr>
            <a:srgbClr val="FBAE40"/>
          </p15:clr>
        </p15:guide>
        <p15:guide id="5" orient="horz" pos="386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B38177F-06E2-4A8B-ADCF-ED953C5F7794}"/>
              </a:ext>
            </a:extLst>
          </p:cNvPr>
          <p:cNvGraphicFramePr>
            <a:graphicFrameLocks noChangeAspect="1"/>
          </p:cNvGraphicFramePr>
          <p:nvPr userDrawn="1">
            <p:custDataLst>
              <p:tags r:id="rId1"/>
            </p:custDataLst>
            <p:extLst>
              <p:ext uri="{D42A27DB-BD31-4B8C-83A1-F6EECF244321}">
                <p14:modId xmlns:p14="http://schemas.microsoft.com/office/powerpoint/2010/main" val="227169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0" name="Object 9" hidden="1">
                        <a:extLst>
                          <a:ext uri="{FF2B5EF4-FFF2-40B4-BE49-F238E27FC236}">
                            <a16:creationId xmlns:a16="http://schemas.microsoft.com/office/drawing/2014/main" id="{4B38177F-06E2-4A8B-ADCF-ED953C5F77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ackground">
            <a:extLst>
              <a:ext uri="{FF2B5EF4-FFF2-40B4-BE49-F238E27FC236}">
                <a16:creationId xmlns:a16="http://schemas.microsoft.com/office/drawing/2014/main" id="{07153FCF-6D53-4ACB-BF8F-D400F4003BA2}"/>
              </a:ext>
            </a:extLst>
          </p:cNvPr>
          <p:cNvSpPr/>
          <p:nvPr userDrawn="1"/>
        </p:nvSpPr>
        <p:spPr>
          <a:xfrm>
            <a:off x="8166848" y="1083502"/>
            <a:ext cx="4025152"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CC871540-4D42-4B7C-8B37-C8284EB059CE}"/>
              </a:ext>
            </a:extLst>
          </p:cNvPr>
          <p:cNvSpPr>
            <a:spLocks noGrp="1"/>
          </p:cNvSpPr>
          <p:nvPr>
            <p:ph idx="18"/>
          </p:nvPr>
        </p:nvSpPr>
        <p:spPr>
          <a:xfrm>
            <a:off x="6566226"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8">
            <a:extLst>
              <a:ext uri="{FF2B5EF4-FFF2-40B4-BE49-F238E27FC236}">
                <a16:creationId xmlns:a16="http://schemas.microsoft.com/office/drawing/2014/main" id="{24869CAA-9E4F-412C-B214-FABE205038B3}"/>
              </a:ext>
            </a:extLst>
          </p:cNvPr>
          <p:cNvSpPr>
            <a:spLocks noGrp="1"/>
          </p:cNvSpPr>
          <p:nvPr>
            <p:ph type="body" sz="quarter" idx="16"/>
          </p:nvPr>
        </p:nvSpPr>
        <p:spPr>
          <a:xfrm>
            <a:off x="6566226"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6" name="Content Placeholder 2">
            <a:extLst>
              <a:ext uri="{FF2B5EF4-FFF2-40B4-BE49-F238E27FC236}">
                <a16:creationId xmlns:a16="http://schemas.microsoft.com/office/drawing/2014/main" id="{516789A2-A565-44BD-B03F-96E47CF176F9}"/>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274BDD33-7BE3-43F6-BDB0-EE89F1A8F766}"/>
              </a:ext>
            </a:extLst>
          </p:cNvPr>
          <p:cNvSpPr>
            <a:spLocks noGrp="1"/>
          </p:cNvSpPr>
          <p:nvPr>
            <p:ph type="body" sz="quarter" idx="14"/>
          </p:nvPr>
        </p:nvSpPr>
        <p:spPr>
          <a:xfrm>
            <a:off x="523774" y="1440000"/>
            <a:ext cx="5101084"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9" name="Rectangle 8">
            <a:extLst>
              <a:ext uri="{FF2B5EF4-FFF2-40B4-BE49-F238E27FC236}">
                <a16:creationId xmlns:a16="http://schemas.microsoft.com/office/drawing/2014/main" id="{AC9C6435-C940-4F01-968E-3E5D02F53C26}"/>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9">
            <a:extLst>
              <a:ext uri="{FF2B5EF4-FFF2-40B4-BE49-F238E27FC236}">
                <a16:creationId xmlns:a16="http://schemas.microsoft.com/office/drawing/2014/main" id="{1EF197C9-FA4F-4913-8C4A-1941D7703F25}"/>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Tree>
    <p:extLst>
      <p:ext uri="{BB962C8B-B14F-4D97-AF65-F5344CB8AC3E}">
        <p14:creationId xmlns:p14="http://schemas.microsoft.com/office/powerpoint/2010/main" val="2908611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4B38177F-06E2-4A8B-ADCF-ED953C5F7794}"/>
              </a:ext>
            </a:extLst>
          </p:cNvPr>
          <p:cNvGraphicFramePr>
            <a:graphicFrameLocks noChangeAspect="1"/>
          </p:cNvGraphicFramePr>
          <p:nvPr userDrawn="1">
            <p:custDataLst>
              <p:tags r:id="rId1"/>
            </p:custDataLst>
            <p:extLst>
              <p:ext uri="{D42A27DB-BD31-4B8C-83A1-F6EECF244321}">
                <p14:modId xmlns:p14="http://schemas.microsoft.com/office/powerpoint/2010/main" val="22716985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592" imgH="591" progId="TCLayout.ActiveDocument.1">
                  <p:embed/>
                </p:oleObj>
              </mc:Choice>
              <mc:Fallback>
                <p:oleObj name="think-cell Slide" r:id="rId3" imgW="592" imgH="591" progId="TCLayout.ActiveDocument.1">
                  <p:embed/>
                  <p:pic>
                    <p:nvPicPr>
                      <p:cNvPr id="10" name="Object 9" hidden="1">
                        <a:extLst>
                          <a:ext uri="{FF2B5EF4-FFF2-40B4-BE49-F238E27FC236}">
                            <a16:creationId xmlns:a16="http://schemas.microsoft.com/office/drawing/2014/main" id="{4B38177F-06E2-4A8B-ADCF-ED953C5F779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background">
            <a:extLst>
              <a:ext uri="{FF2B5EF4-FFF2-40B4-BE49-F238E27FC236}">
                <a16:creationId xmlns:a16="http://schemas.microsoft.com/office/drawing/2014/main" id="{07153FCF-6D53-4ACB-BF8F-D400F4003BA2}"/>
              </a:ext>
            </a:extLst>
          </p:cNvPr>
          <p:cNvSpPr/>
          <p:nvPr userDrawn="1"/>
        </p:nvSpPr>
        <p:spPr>
          <a:xfrm>
            <a:off x="4083424" y="1083502"/>
            <a:ext cx="4025152" cy="54864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516789A2-A565-44BD-B03F-96E47CF176F9}"/>
              </a:ext>
            </a:extLst>
          </p:cNvPr>
          <p:cNvSpPr>
            <a:spLocks noGrp="1"/>
          </p:cNvSpPr>
          <p:nvPr>
            <p:ph idx="17"/>
          </p:nvPr>
        </p:nvSpPr>
        <p:spPr>
          <a:xfrm>
            <a:off x="523774" y="1980000"/>
            <a:ext cx="3223473"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Text Placeholder 8">
            <a:extLst>
              <a:ext uri="{FF2B5EF4-FFF2-40B4-BE49-F238E27FC236}">
                <a16:creationId xmlns:a16="http://schemas.microsoft.com/office/drawing/2014/main" id="{274BDD33-7BE3-43F6-BDB0-EE89F1A8F766}"/>
              </a:ext>
            </a:extLst>
          </p:cNvPr>
          <p:cNvSpPr>
            <a:spLocks noGrp="1"/>
          </p:cNvSpPr>
          <p:nvPr>
            <p:ph type="body" sz="quarter" idx="14"/>
          </p:nvPr>
        </p:nvSpPr>
        <p:spPr>
          <a:xfrm>
            <a:off x="523774" y="1440000"/>
            <a:ext cx="3223473"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9" name="Rectangle 8">
            <a:extLst>
              <a:ext uri="{FF2B5EF4-FFF2-40B4-BE49-F238E27FC236}">
                <a16:creationId xmlns:a16="http://schemas.microsoft.com/office/drawing/2014/main" id="{AC9C6435-C940-4F01-968E-3E5D02F53C26}"/>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2">
            <a:extLst>
              <a:ext uri="{FF2B5EF4-FFF2-40B4-BE49-F238E27FC236}">
                <a16:creationId xmlns:a16="http://schemas.microsoft.com/office/drawing/2014/main" id="{70FB9D0D-9A87-4F21-8C90-A807BA2CCA9C}"/>
              </a:ext>
            </a:extLst>
          </p:cNvPr>
          <p:cNvSpPr>
            <a:spLocks noGrp="1"/>
          </p:cNvSpPr>
          <p:nvPr>
            <p:ph idx="18"/>
          </p:nvPr>
        </p:nvSpPr>
        <p:spPr>
          <a:xfrm>
            <a:off x="4493228" y="1976682"/>
            <a:ext cx="3223473"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2" name="Text Placeholder 8">
            <a:extLst>
              <a:ext uri="{FF2B5EF4-FFF2-40B4-BE49-F238E27FC236}">
                <a16:creationId xmlns:a16="http://schemas.microsoft.com/office/drawing/2014/main" id="{91A8BB5D-5665-430F-8B8D-F01CFC3C5176}"/>
              </a:ext>
            </a:extLst>
          </p:cNvPr>
          <p:cNvSpPr>
            <a:spLocks noGrp="1"/>
          </p:cNvSpPr>
          <p:nvPr>
            <p:ph type="body" sz="quarter" idx="19"/>
          </p:nvPr>
        </p:nvSpPr>
        <p:spPr>
          <a:xfrm>
            <a:off x="4493228" y="1436682"/>
            <a:ext cx="3223473"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13" name="Content Placeholder 2">
            <a:extLst>
              <a:ext uri="{FF2B5EF4-FFF2-40B4-BE49-F238E27FC236}">
                <a16:creationId xmlns:a16="http://schemas.microsoft.com/office/drawing/2014/main" id="{DFDD7388-F8C0-48CB-B5AE-82D2A1B62430}"/>
              </a:ext>
            </a:extLst>
          </p:cNvPr>
          <p:cNvSpPr>
            <a:spLocks noGrp="1"/>
          </p:cNvSpPr>
          <p:nvPr>
            <p:ph idx="20"/>
          </p:nvPr>
        </p:nvSpPr>
        <p:spPr>
          <a:xfrm>
            <a:off x="8538551" y="1976682"/>
            <a:ext cx="3223473"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4" name="Text Placeholder 8">
            <a:extLst>
              <a:ext uri="{FF2B5EF4-FFF2-40B4-BE49-F238E27FC236}">
                <a16:creationId xmlns:a16="http://schemas.microsoft.com/office/drawing/2014/main" id="{2110C9F2-6760-461D-8CE1-AC1C9AD05A3C}"/>
              </a:ext>
            </a:extLst>
          </p:cNvPr>
          <p:cNvSpPr>
            <a:spLocks noGrp="1"/>
          </p:cNvSpPr>
          <p:nvPr>
            <p:ph type="body" sz="quarter" idx="21"/>
          </p:nvPr>
        </p:nvSpPr>
        <p:spPr>
          <a:xfrm>
            <a:off x="8538551" y="1436682"/>
            <a:ext cx="3223473" cy="521179"/>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15" name="Title 9">
            <a:extLst>
              <a:ext uri="{FF2B5EF4-FFF2-40B4-BE49-F238E27FC236}">
                <a16:creationId xmlns:a16="http://schemas.microsoft.com/office/drawing/2014/main" id="{3420B342-73F2-4D8F-A2BD-13E5840A26CE}"/>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bg2"/>
                </a:solidFill>
                <a:latin typeface="Source Sans Pro" panose="020B0503030403020204" pitchFamily="34" charset="77"/>
              </a:defRPr>
            </a:lvl1pPr>
          </a:lstStyle>
          <a:p>
            <a:r>
              <a:rPr lang="en-GB"/>
              <a:t>Click to edit Master title style</a:t>
            </a:r>
          </a:p>
        </p:txBody>
      </p:sp>
    </p:spTree>
    <p:extLst>
      <p:ext uri="{BB962C8B-B14F-4D97-AF65-F5344CB8AC3E}">
        <p14:creationId xmlns:p14="http://schemas.microsoft.com/office/powerpoint/2010/main" val="316660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 Option 5 Yellow">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2A55F8CE-AF7C-AA47-A706-E4B407319A4E}"/>
              </a:ext>
            </a:extLst>
          </p:cNvPr>
          <p:cNvSpPr>
            <a:spLocks noGrp="1"/>
          </p:cNvSpPr>
          <p:nvPr>
            <p:ph idx="31"/>
          </p:nvPr>
        </p:nvSpPr>
        <p:spPr>
          <a:xfrm>
            <a:off x="8753373"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8" name="Text Placeholder 8">
            <a:extLst>
              <a:ext uri="{FF2B5EF4-FFF2-40B4-BE49-F238E27FC236}">
                <a16:creationId xmlns:a16="http://schemas.microsoft.com/office/drawing/2014/main" id="{FF8E2AB8-A0AC-344E-9AF9-9D02B22F4646}"/>
              </a:ext>
            </a:extLst>
          </p:cNvPr>
          <p:cNvSpPr>
            <a:spLocks noGrp="1"/>
          </p:cNvSpPr>
          <p:nvPr>
            <p:ph type="body" sz="quarter" idx="22"/>
          </p:nvPr>
        </p:nvSpPr>
        <p:spPr>
          <a:xfrm>
            <a:off x="87533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a:t>Click to edit Master text styles</a:t>
            </a:r>
          </a:p>
        </p:txBody>
      </p:sp>
      <p:sp>
        <p:nvSpPr>
          <p:cNvPr id="29" name="Picture Placeholder 19">
            <a:extLst>
              <a:ext uri="{FF2B5EF4-FFF2-40B4-BE49-F238E27FC236}">
                <a16:creationId xmlns:a16="http://schemas.microsoft.com/office/drawing/2014/main" id="{97302569-F594-6E4F-B9D5-C7551CFE8019}"/>
              </a:ext>
            </a:extLst>
          </p:cNvPr>
          <p:cNvSpPr>
            <a:spLocks noGrp="1"/>
          </p:cNvSpPr>
          <p:nvPr>
            <p:ph type="pic" sz="quarter" idx="23"/>
          </p:nvPr>
        </p:nvSpPr>
        <p:spPr>
          <a:xfrm>
            <a:off x="9555019" y="1440000"/>
            <a:ext cx="1317711" cy="1197367"/>
          </a:xfrm>
        </p:spPr>
        <p:txBody>
          <a:bodyPr lIns="0" tIns="0" rIns="0" bIns="0">
            <a:noAutofit/>
          </a:bodyPr>
          <a:lstStyle>
            <a:lvl1pPr marL="0" indent="0">
              <a:buFontTx/>
              <a:buNone/>
              <a:defRPr sz="1600" baseline="0">
                <a:solidFill>
                  <a:srgbClr val="5C596D"/>
                </a:solidFill>
              </a:defRPr>
            </a:lvl1pPr>
          </a:lstStyle>
          <a:p>
            <a:r>
              <a:rPr lang="en-GB"/>
              <a:t>Click icon to add picture</a:t>
            </a:r>
            <a:endParaRPr lang="en-US"/>
          </a:p>
        </p:txBody>
      </p:sp>
      <p:sp>
        <p:nvSpPr>
          <p:cNvPr id="37" name="Content Placeholder 2">
            <a:extLst>
              <a:ext uri="{FF2B5EF4-FFF2-40B4-BE49-F238E27FC236}">
                <a16:creationId xmlns:a16="http://schemas.microsoft.com/office/drawing/2014/main" id="{9A46DFDB-7CA6-F74C-8F2B-968B8D8B0FE3}"/>
              </a:ext>
            </a:extLst>
          </p:cNvPr>
          <p:cNvSpPr>
            <a:spLocks noGrp="1"/>
          </p:cNvSpPr>
          <p:nvPr>
            <p:ph idx="30"/>
          </p:nvPr>
        </p:nvSpPr>
        <p:spPr>
          <a:xfrm>
            <a:off x="4710037"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5" name="Text Placeholder 8">
            <a:extLst>
              <a:ext uri="{FF2B5EF4-FFF2-40B4-BE49-F238E27FC236}">
                <a16:creationId xmlns:a16="http://schemas.microsoft.com/office/drawing/2014/main" id="{D676CB4B-8603-BE49-A291-934DF91D5FCB}"/>
              </a:ext>
            </a:extLst>
          </p:cNvPr>
          <p:cNvSpPr>
            <a:spLocks noGrp="1"/>
          </p:cNvSpPr>
          <p:nvPr>
            <p:ph type="body" sz="quarter" idx="28"/>
          </p:nvPr>
        </p:nvSpPr>
        <p:spPr>
          <a:xfrm>
            <a:off x="4703888"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a:t>Click to edit Master text styles</a:t>
            </a:r>
          </a:p>
        </p:txBody>
      </p:sp>
      <p:sp>
        <p:nvSpPr>
          <p:cNvPr id="36" name="Picture Placeholder 19">
            <a:extLst>
              <a:ext uri="{FF2B5EF4-FFF2-40B4-BE49-F238E27FC236}">
                <a16:creationId xmlns:a16="http://schemas.microsoft.com/office/drawing/2014/main" id="{B372E904-AE1A-0D4C-B091-F100262B9F34}"/>
              </a:ext>
            </a:extLst>
          </p:cNvPr>
          <p:cNvSpPr>
            <a:spLocks noGrp="1"/>
          </p:cNvSpPr>
          <p:nvPr>
            <p:ph type="pic" sz="quarter" idx="29"/>
          </p:nvPr>
        </p:nvSpPr>
        <p:spPr>
          <a:xfrm>
            <a:off x="5505533" y="1440000"/>
            <a:ext cx="1317711" cy="1197367"/>
          </a:xfrm>
        </p:spPr>
        <p:txBody>
          <a:bodyPr lIns="0" tIns="0" rIns="0" bIns="0">
            <a:noAutofit/>
          </a:bodyPr>
          <a:lstStyle>
            <a:lvl1pPr marL="0" indent="0">
              <a:buFontTx/>
              <a:buNone/>
              <a:defRPr sz="1600" baseline="0">
                <a:solidFill>
                  <a:srgbClr val="5C596D"/>
                </a:solidFill>
              </a:defRPr>
            </a:lvl1pPr>
          </a:lstStyle>
          <a:p>
            <a:r>
              <a:rPr lang="en-GB"/>
              <a:t>Click icon to add picture</a:t>
            </a:r>
            <a:endParaRPr lang="en-US"/>
          </a:p>
        </p:txBody>
      </p:sp>
      <p:sp>
        <p:nvSpPr>
          <p:cNvPr id="30" name="Content Placeholder 2">
            <a:extLst>
              <a:ext uri="{FF2B5EF4-FFF2-40B4-BE49-F238E27FC236}">
                <a16:creationId xmlns:a16="http://schemas.microsoft.com/office/drawing/2014/main" id="{B52DCE84-275E-9146-B7A5-B282DDEC91F2}"/>
              </a:ext>
            </a:extLst>
          </p:cNvPr>
          <p:cNvSpPr>
            <a:spLocks noGrp="1"/>
          </p:cNvSpPr>
          <p:nvPr>
            <p:ph idx="15"/>
          </p:nvPr>
        </p:nvSpPr>
        <p:spPr>
          <a:xfrm>
            <a:off x="523774" y="3420000"/>
            <a:ext cx="2914853" cy="270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24" name="Text Placeholder 8">
            <a:extLst>
              <a:ext uri="{FF2B5EF4-FFF2-40B4-BE49-F238E27FC236}">
                <a16:creationId xmlns:a16="http://schemas.microsoft.com/office/drawing/2014/main" id="{390A2894-1A15-3948-BB33-55F781EDBFBB}"/>
              </a:ext>
            </a:extLst>
          </p:cNvPr>
          <p:cNvSpPr>
            <a:spLocks noGrp="1"/>
          </p:cNvSpPr>
          <p:nvPr>
            <p:ph type="body" sz="quarter" idx="14"/>
          </p:nvPr>
        </p:nvSpPr>
        <p:spPr>
          <a:xfrm>
            <a:off x="523774" y="2880000"/>
            <a:ext cx="2921002" cy="398462"/>
          </a:xfrm>
        </p:spPr>
        <p:txBody>
          <a:bodyPr lIns="0" rIns="0">
            <a:noAutofit/>
          </a:bodyPr>
          <a:lstStyle>
            <a:lvl1pPr marL="0" indent="0">
              <a:spcBef>
                <a:spcPts val="0"/>
              </a:spcBef>
              <a:buFontTx/>
              <a:buNone/>
              <a:defRPr sz="1600" b="1" baseline="0">
                <a:solidFill>
                  <a:schemeClr val="tx1"/>
                </a:solidFill>
                <a:latin typeface="Source Sans Pro" panose="020B0503030403020204" pitchFamily="34" charset="77"/>
              </a:defRPr>
            </a:lvl1pPr>
          </a:lstStyle>
          <a:p>
            <a:pPr lvl="0"/>
            <a:r>
              <a:rPr lang="en-GB"/>
              <a:t>Click to edit Master text styles</a:t>
            </a:r>
          </a:p>
        </p:txBody>
      </p:sp>
      <p:sp>
        <p:nvSpPr>
          <p:cNvPr id="25" name="Picture Placeholder 19">
            <a:extLst>
              <a:ext uri="{FF2B5EF4-FFF2-40B4-BE49-F238E27FC236}">
                <a16:creationId xmlns:a16="http://schemas.microsoft.com/office/drawing/2014/main" id="{561C664F-6531-104E-BDC0-4E41BFF19EFE}"/>
              </a:ext>
            </a:extLst>
          </p:cNvPr>
          <p:cNvSpPr>
            <a:spLocks noGrp="1"/>
          </p:cNvSpPr>
          <p:nvPr>
            <p:ph type="pic" sz="quarter" idx="20"/>
          </p:nvPr>
        </p:nvSpPr>
        <p:spPr>
          <a:xfrm>
            <a:off x="1325419" y="1440000"/>
            <a:ext cx="1317711" cy="1197367"/>
          </a:xfrm>
        </p:spPr>
        <p:txBody>
          <a:bodyPr lIns="0" tIns="0" rIns="0" bIns="0">
            <a:noAutofit/>
          </a:bodyPr>
          <a:lstStyle>
            <a:lvl1pPr marL="0" indent="0">
              <a:buFontTx/>
              <a:buNone/>
              <a:defRPr sz="1600" baseline="0">
                <a:solidFill>
                  <a:srgbClr val="5C596D"/>
                </a:solidFill>
              </a:defRPr>
            </a:lvl1pPr>
          </a:lstStyle>
          <a:p>
            <a:r>
              <a:rPr lang="en-GB"/>
              <a:t>Click icon to add picture</a:t>
            </a:r>
            <a:endParaRPr lang="en-US"/>
          </a:p>
        </p:txBody>
      </p:sp>
      <p:sp>
        <p:nvSpPr>
          <p:cNvPr id="39" name="Title 9">
            <a:extLst>
              <a:ext uri="{FF2B5EF4-FFF2-40B4-BE49-F238E27FC236}">
                <a16:creationId xmlns:a16="http://schemas.microsoft.com/office/drawing/2014/main" id="{32A85EE5-DBC6-1F47-9B9B-D431669AB53A}"/>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a:t>Click to edit Master title style</a:t>
            </a:r>
          </a:p>
        </p:txBody>
      </p:sp>
      <p:sp>
        <p:nvSpPr>
          <p:cNvPr id="15" name="Rectangle 14">
            <a:extLst>
              <a:ext uri="{FF2B5EF4-FFF2-40B4-BE49-F238E27FC236}">
                <a16:creationId xmlns:a16="http://schemas.microsoft.com/office/drawing/2014/main" id="{A15BCAF6-B2BA-44F5-B312-E97857A2FF67}"/>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301143"/>
      </p:ext>
    </p:extLst>
  </p:cSld>
  <p:clrMapOvr>
    <a:masterClrMapping/>
  </p:clrMapOvr>
  <p:extLst>
    <p:ext uri="{DCECCB84-F9BA-43D5-87BE-67443E8EF086}">
      <p15:sldGuideLst xmlns:p15="http://schemas.microsoft.com/office/powerpoint/2012/main">
        <p15:guide id="1" pos="325">
          <p15:clr>
            <a:srgbClr val="FBAE40"/>
          </p15:clr>
        </p15:guide>
        <p15:guide id="2" orient="horz" pos="913">
          <p15:clr>
            <a:srgbClr val="FBAE40"/>
          </p15:clr>
        </p15:guide>
        <p15:guide id="3" orient="horz" pos="1820">
          <p15:clr>
            <a:srgbClr val="FBAE40"/>
          </p15:clr>
        </p15:guide>
        <p15:guide id="4" orient="horz" pos="3861">
          <p15:clr>
            <a:srgbClr val="FBAE40"/>
          </p15:clr>
        </p15:guide>
        <p15:guide id="5" pos="7355">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Content – Option 2 Yellow">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231D29-C4E1-446E-8201-1130B34D4141}"/>
              </a:ext>
              <a:ext uri="{C183D7F6-B498-43B3-948B-1728B52AA6E4}">
                <adec:decorative xmlns:adec="http://schemas.microsoft.com/office/drawing/2017/decorative" val="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4025661" y="1123890"/>
            <a:ext cx="8166339" cy="5451083"/>
          </a:xfrm>
          <a:prstGeom prst="rect">
            <a:avLst/>
          </a:prstGeom>
        </p:spPr>
      </p:pic>
      <p:sp>
        <p:nvSpPr>
          <p:cNvPr id="26" name="Text Placeholder 8">
            <a:extLst>
              <a:ext uri="{FF2B5EF4-FFF2-40B4-BE49-F238E27FC236}">
                <a16:creationId xmlns:a16="http://schemas.microsoft.com/office/drawing/2014/main" id="{E6BC90E8-7030-5E4B-B9BF-121FD8B65CE1}"/>
              </a:ext>
            </a:extLst>
          </p:cNvPr>
          <p:cNvSpPr>
            <a:spLocks noGrp="1"/>
          </p:cNvSpPr>
          <p:nvPr>
            <p:ph type="body" sz="quarter" idx="14"/>
          </p:nvPr>
        </p:nvSpPr>
        <p:spPr>
          <a:xfrm>
            <a:off x="515939" y="1440000"/>
            <a:ext cx="5108920" cy="516386"/>
          </a:xfrm>
        </p:spPr>
        <p:txBody>
          <a:bodyPr lIns="0" rIns="0">
            <a:noAutofit/>
          </a:bodyPr>
          <a:lstStyle>
            <a:lvl1pPr marL="0" indent="0">
              <a:spcBef>
                <a:spcPts val="0"/>
              </a:spcBef>
              <a:buFontTx/>
              <a:buNone/>
              <a:defRPr sz="2000" b="1" baseline="0">
                <a:solidFill>
                  <a:schemeClr val="tx1"/>
                </a:solidFill>
                <a:latin typeface="Source Sans Pro" panose="020B0503030403020204" pitchFamily="34" charset="77"/>
              </a:defRPr>
            </a:lvl1pPr>
          </a:lstStyle>
          <a:p>
            <a:pPr lvl="0"/>
            <a:r>
              <a:rPr lang="en-GB"/>
              <a:t>Click to edit Master text styles</a:t>
            </a:r>
          </a:p>
        </p:txBody>
      </p:sp>
      <p:sp>
        <p:nvSpPr>
          <p:cNvPr id="25" name="Title 9">
            <a:extLst>
              <a:ext uri="{FF2B5EF4-FFF2-40B4-BE49-F238E27FC236}">
                <a16:creationId xmlns:a16="http://schemas.microsoft.com/office/drawing/2014/main" id="{23E53FA9-B329-0147-969A-ADECD89EA0C3}"/>
              </a:ext>
            </a:extLst>
          </p:cNvPr>
          <p:cNvSpPr>
            <a:spLocks noGrp="1"/>
          </p:cNvSpPr>
          <p:nvPr>
            <p:ph type="title"/>
          </p:nvPr>
        </p:nvSpPr>
        <p:spPr>
          <a:xfrm>
            <a:off x="515938" y="-11807"/>
            <a:ext cx="11166538" cy="1080000"/>
          </a:xfrm>
          <a:prstGeom prst="rect">
            <a:avLst/>
          </a:prstGeom>
        </p:spPr>
        <p:txBody>
          <a:bodyPr lIns="0" rIns="0" anchor="ctr" anchorCtr="0">
            <a:noAutofit/>
          </a:bodyPr>
          <a:lstStyle>
            <a:lvl1pPr algn="l" fontAlgn="ctr">
              <a:lnSpc>
                <a:spcPct val="90000"/>
              </a:lnSpc>
              <a:defRPr sz="3400" b="1" i="0" baseline="0">
                <a:solidFill>
                  <a:schemeClr val="tx1">
                    <a:lumMod val="50000"/>
                  </a:schemeClr>
                </a:solidFill>
                <a:latin typeface="Source Sans Pro" panose="020B0503030403020204" pitchFamily="34" charset="77"/>
              </a:defRPr>
            </a:lvl1pPr>
          </a:lstStyle>
          <a:p>
            <a:r>
              <a:rPr lang="en-GB"/>
              <a:t>Click to edit Master title style</a:t>
            </a:r>
          </a:p>
        </p:txBody>
      </p:sp>
      <p:sp>
        <p:nvSpPr>
          <p:cNvPr id="9" name="Content Placeholder 2">
            <a:extLst>
              <a:ext uri="{FF2B5EF4-FFF2-40B4-BE49-F238E27FC236}">
                <a16:creationId xmlns:a16="http://schemas.microsoft.com/office/drawing/2014/main" id="{94AA88E6-3D0E-42CD-80BB-2BDE34493E81}"/>
              </a:ext>
            </a:extLst>
          </p:cNvPr>
          <p:cNvSpPr>
            <a:spLocks noGrp="1"/>
          </p:cNvSpPr>
          <p:nvPr>
            <p:ph idx="17"/>
          </p:nvPr>
        </p:nvSpPr>
        <p:spPr>
          <a:xfrm>
            <a:off x="523774" y="1980000"/>
            <a:ext cx="5101084" cy="4149338"/>
          </a:xfrm>
        </p:spPr>
        <p:txBody>
          <a:bodyPr lIns="0" rIns="0">
            <a:noAutofit/>
          </a:bodyPr>
          <a:lstStyle>
            <a:lvl1pPr marL="230400" defTabSz="360000">
              <a:lnSpc>
                <a:spcPct val="100000"/>
              </a:lnSpc>
              <a:defRPr sz="1600" baseline="0">
                <a:solidFill>
                  <a:schemeClr val="tx1"/>
                </a:solidFill>
                <a:latin typeface="Source Sans Pro" panose="020B0503030403020204" pitchFamily="34" charset="77"/>
              </a:defRPr>
            </a:lvl1pPr>
            <a:lvl2pPr marL="432000" indent="-216000" defTabSz="360000">
              <a:lnSpc>
                <a:spcPct val="100000"/>
              </a:lnSpc>
              <a:defRPr sz="1600" baseline="0">
                <a:solidFill>
                  <a:schemeClr val="tx1"/>
                </a:solidFill>
                <a:latin typeface="Source Sans Pro" panose="020B0503030403020204" pitchFamily="34" charset="77"/>
              </a:defRPr>
            </a:lvl2pPr>
            <a:lvl3pPr marL="648000" indent="-216000" defTabSz="360000">
              <a:lnSpc>
                <a:spcPct val="100000"/>
              </a:lnSpc>
              <a:defRPr sz="1600" baseline="0">
                <a:solidFill>
                  <a:schemeClr val="tx1"/>
                </a:solidFill>
                <a:latin typeface="Source Sans Pro" panose="020B0503030403020204" pitchFamily="34" charset="77"/>
              </a:defRPr>
            </a:lvl3pPr>
            <a:lvl4pPr marL="864000" indent="-216000" defTabSz="360000">
              <a:lnSpc>
                <a:spcPct val="100000"/>
              </a:lnSpc>
              <a:defRPr sz="1600" baseline="0">
                <a:solidFill>
                  <a:schemeClr val="tx1"/>
                </a:solidFill>
                <a:latin typeface="Source Sans Pro" panose="020B0503030403020204" pitchFamily="34" charset="77"/>
              </a:defRPr>
            </a:lvl4pPr>
            <a:lvl5pPr marL="1080000" indent="-216000" defTabSz="360000">
              <a:lnSpc>
                <a:spcPct val="100000"/>
              </a:lnSpc>
              <a:defRPr sz="1600" baseline="0">
                <a:solidFill>
                  <a:schemeClr val="tx1"/>
                </a:solidFill>
                <a:latin typeface="Source Sans Pro" panose="020B0503030403020204" pitchFamily="34" charset="77"/>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7">
            <a:extLst>
              <a:ext uri="{FF2B5EF4-FFF2-40B4-BE49-F238E27FC236}">
                <a16:creationId xmlns:a16="http://schemas.microsoft.com/office/drawing/2014/main" id="{F3B787A1-ACBA-4BC1-B637-EDAD75893BF7}"/>
              </a:ext>
            </a:extLst>
          </p:cNvPr>
          <p:cNvSpPr/>
          <p:nvPr userDrawn="1"/>
        </p:nvSpPr>
        <p:spPr>
          <a:xfrm>
            <a:off x="-1" y="1068193"/>
            <a:ext cx="12192001" cy="46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3317761"/>
      </p:ext>
    </p:extLst>
  </p:cSld>
  <p:clrMapOvr>
    <a:masterClrMapping/>
  </p:clrMapOvr>
  <p:extLst>
    <p:ext uri="{DCECCB84-F9BA-43D5-87BE-67443E8EF086}">
      <p15:sldGuideLst xmlns:p15="http://schemas.microsoft.com/office/powerpoint/2012/main">
        <p15:guide id="1" orient="horz" pos="913">
          <p15:clr>
            <a:srgbClr val="FBAE40"/>
          </p15:clr>
        </p15:guide>
        <p15:guide id="2" pos="325">
          <p15:clr>
            <a:srgbClr val="FBAE40"/>
          </p15:clr>
        </p15:guide>
        <p15:guide id="3" pos="7355">
          <p15:clr>
            <a:srgbClr val="FBAE40"/>
          </p15:clr>
        </p15:guide>
        <p15:guide id="4" orient="horz" pos="1253">
          <p15:clr>
            <a:srgbClr val="FBAE40"/>
          </p15:clr>
        </p15:guide>
        <p15:guide id="5" orient="horz" pos="386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A69B878-FF10-4067-B2C7-72754215CC8E}"/>
              </a:ext>
            </a:extLst>
          </p:cNvPr>
          <p:cNvGraphicFramePr>
            <a:graphicFrameLocks noChangeAspect="1"/>
          </p:cNvGraphicFramePr>
          <p:nvPr userDrawn="1">
            <p:custDataLst>
              <p:tags r:id="rId15"/>
            </p:custDataLst>
            <p:extLst>
              <p:ext uri="{D42A27DB-BD31-4B8C-83A1-F6EECF244321}">
                <p14:modId xmlns:p14="http://schemas.microsoft.com/office/powerpoint/2010/main" val="3543961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47" imgH="348" progId="TCLayout.ActiveDocument.1">
                  <p:embed/>
                </p:oleObj>
              </mc:Choice>
              <mc:Fallback>
                <p:oleObj name="think-cell Slide" r:id="rId16" imgW="347" imgH="348" progId="TCLayout.ActiveDocument.1">
                  <p:embed/>
                  <p:pic>
                    <p:nvPicPr>
                      <p:cNvPr id="8" name="Object 7" hidden="1">
                        <a:extLst>
                          <a:ext uri="{FF2B5EF4-FFF2-40B4-BE49-F238E27FC236}">
                            <a16:creationId xmlns:a16="http://schemas.microsoft.com/office/drawing/2014/main" id="{BA69B878-FF10-4067-B2C7-72754215CC8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781DAE99-F1B3-4756-B45D-394E40471650}"/>
              </a:ext>
            </a:extLst>
          </p:cNvPr>
          <p:cNvSpPr/>
          <p:nvPr userDrawn="1"/>
        </p:nvSpPr>
        <p:spPr>
          <a:xfrm>
            <a:off x="0" y="6572953"/>
            <a:ext cx="12192000" cy="288000"/>
          </a:xfrm>
          <a:prstGeom prst="rect">
            <a:avLst/>
          </a:prstGeom>
          <a:solidFill>
            <a:srgbClr val="FFD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06050B9-B793-4DBA-A797-39905044A772}"/>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0925214" y="6572952"/>
            <a:ext cx="857172" cy="296535"/>
          </a:xfrm>
          <a:prstGeom prst="rect">
            <a:avLst/>
          </a:prstGeom>
        </p:spPr>
      </p:pic>
      <p:sp>
        <p:nvSpPr>
          <p:cNvPr id="3" name="Text Placeholder 2">
            <a:extLst>
              <a:ext uri="{FF2B5EF4-FFF2-40B4-BE49-F238E27FC236}">
                <a16:creationId xmlns:a16="http://schemas.microsoft.com/office/drawing/2014/main" id="{3C63C437-E5E1-7D4E-9906-7A5AD5240392}"/>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64E1E82B-4C1D-834C-ACDA-E0C9BDE75199}"/>
              </a:ext>
            </a:extLst>
          </p:cNvPr>
          <p:cNvSpPr>
            <a:spLocks noGrp="1"/>
          </p:cNvSpPr>
          <p:nvPr>
            <p:ph type="title"/>
          </p:nvPr>
        </p:nvSpPr>
        <p:spPr>
          <a:xfrm>
            <a:off x="838200" y="0"/>
            <a:ext cx="10515600" cy="1080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4" name="fl" descr="Aviva: Internal">
            <a:extLst>
              <a:ext uri="{FF2B5EF4-FFF2-40B4-BE49-F238E27FC236}">
                <a16:creationId xmlns:a16="http://schemas.microsoft.com/office/drawing/2014/main" id="{B97528CF-2A31-46F0-8377-0FBD0F5A551B}"/>
              </a:ext>
            </a:extLst>
          </p:cNvPr>
          <p:cNvSpPr txBox="1"/>
          <p:nvPr userDrawn="1"/>
        </p:nvSpPr>
        <p:spPr>
          <a:xfrm>
            <a:off x="0" y="6545580"/>
            <a:ext cx="12192000" cy="215444"/>
          </a:xfrm>
          <a:prstGeom prst="rect">
            <a:avLst/>
          </a:prstGeom>
          <a:noFill/>
        </p:spPr>
        <p:txBody>
          <a:bodyPr vert="horz" wrap="square" rtlCol="0">
            <a:spAutoFit/>
          </a:bodyPr>
          <a:lstStyle/>
          <a:p>
            <a:pPr algn="l"/>
            <a:endParaRPr lang="en-GB" sz="800" b="0" i="0" u="none" baseline="0">
              <a:solidFill>
                <a:srgbClr val="003DA5"/>
              </a:solidFill>
              <a:latin typeface="Arial" panose="020B0604020202020204" pitchFamily="34" charset="0"/>
            </a:endParaRPr>
          </a:p>
        </p:txBody>
      </p:sp>
      <p:sp>
        <p:nvSpPr>
          <p:cNvPr id="12" name="Slide Number Placeholder 5">
            <a:extLst>
              <a:ext uri="{FF2B5EF4-FFF2-40B4-BE49-F238E27FC236}">
                <a16:creationId xmlns:a16="http://schemas.microsoft.com/office/drawing/2014/main" id="{D45B3B78-884D-4A9F-8CA1-51A166FBF089}"/>
              </a:ext>
            </a:extLst>
          </p:cNvPr>
          <p:cNvSpPr txBox="1">
            <a:spLocks/>
          </p:cNvSpPr>
          <p:nvPr userDrawn="1"/>
        </p:nvSpPr>
        <p:spPr>
          <a:xfrm>
            <a:off x="11682476" y="6566008"/>
            <a:ext cx="509524" cy="285875"/>
          </a:xfrm>
          <a:prstGeom prst="rect">
            <a:avLst/>
          </a:prstGeom>
        </p:spPr>
        <p:txBody>
          <a:bodyPr vert="horz" lIns="72000" tIns="45720" rIns="0" bIns="45720" rtlCol="0" anchor="ctr" anchorCtr="1"/>
          <a:lstStyle>
            <a:defPPr>
              <a:defRPr lang="en-US"/>
            </a:defPPr>
            <a:lvl1pPr marL="0" algn="l" defTabSz="914400" rtl="0" eaLnBrk="1" latinLnBrk="0" hangingPunct="1">
              <a:defRPr sz="800" kern="1200">
                <a:solidFill>
                  <a:schemeClr val="accent3"/>
                </a:solidFill>
                <a:latin typeface="Source Sans Pro" pitchFamily="34" charset="0"/>
                <a:ea typeface="Source Sans Pro"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Tx/>
              <a:buNone/>
            </a:pPr>
            <a:fld id="{DC6A5864-62EE-2F48-AEC4-3D428DEAFACA}" type="slidenum">
              <a:rPr lang="en-US" sz="1200" baseline="0" smtClean="0">
                <a:solidFill>
                  <a:schemeClr val="tx1"/>
                </a:solidFill>
                <a:latin typeface="Source Sans Pro" panose="020B0503030403020204" pitchFamily="34" charset="77"/>
              </a:rPr>
              <a:pPr>
                <a:buFontTx/>
                <a:buNone/>
              </a:pPr>
              <a:t>‹#›</a:t>
            </a:fld>
            <a:endParaRPr lang="en-US" sz="1400" baseline="0">
              <a:solidFill>
                <a:schemeClr val="tx1"/>
              </a:solidFill>
              <a:latin typeface="Source Sans Pro" panose="020B0503030403020204" pitchFamily="34" charset="77"/>
            </a:endParaRPr>
          </a:p>
        </p:txBody>
      </p:sp>
      <p:sp>
        <p:nvSpPr>
          <p:cNvPr id="5" name="TextBox 4">
            <a:extLst>
              <a:ext uri="{FF2B5EF4-FFF2-40B4-BE49-F238E27FC236}">
                <a16:creationId xmlns:a16="http://schemas.microsoft.com/office/drawing/2014/main" id="{E5B9352C-2E22-45FC-A66B-296F66CA3339}"/>
              </a:ext>
            </a:extLst>
          </p:cNvPr>
          <p:cNvSpPr txBox="1"/>
          <p:nvPr>
            <p:extLst>
              <p:ext uri="{1162E1C5-73C7-4A58-AE30-91384D911F3F}">
                <p184:classification xmlns:p184="http://schemas.microsoft.com/office/powerpoint/2018/4/main" val="ftr"/>
              </p:ext>
            </p:extLst>
          </p:nvPr>
        </p:nvSpPr>
        <p:spPr>
          <a:xfrm>
            <a:off x="63500" y="6672580"/>
            <a:ext cx="946150" cy="121920"/>
          </a:xfrm>
          <a:prstGeom prst="rect">
            <a:avLst/>
          </a:prstGeom>
        </p:spPr>
        <p:txBody>
          <a:bodyPr horzOverflow="overflow" lIns="0" tIns="0" rIns="0" bIns="0">
            <a:spAutoFit/>
          </a:bodyPr>
          <a:lstStyle/>
          <a:p>
            <a:pPr algn="l"/>
            <a:r>
              <a:rPr lang="en-GB" sz="800">
                <a:solidFill>
                  <a:srgbClr val="008000"/>
                </a:solidFill>
                <a:latin typeface="Calibri" panose="020F0502020204030204" pitchFamily="34" charset="0"/>
                <a:cs typeface="Calibri" panose="020F0502020204030204" pitchFamily="34" charset="0"/>
              </a:rPr>
              <a:t>Aviva Investors: Public</a:t>
            </a:r>
          </a:p>
        </p:txBody>
      </p:sp>
    </p:spTree>
    <p:extLst>
      <p:ext uri="{BB962C8B-B14F-4D97-AF65-F5344CB8AC3E}">
        <p14:creationId xmlns:p14="http://schemas.microsoft.com/office/powerpoint/2010/main" val="95232755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60" r:id="rId6"/>
    <p:sldLayoutId id="2147484161" r:id="rId7"/>
    <p:sldLayoutId id="2147484133" r:id="rId8"/>
    <p:sldLayoutId id="2147484134" r:id="rId9"/>
    <p:sldLayoutId id="2147484135" r:id="rId10"/>
    <p:sldLayoutId id="2147484136" r:id="rId11"/>
    <p:sldLayoutId id="2147484158" r:id="rId12"/>
    <p:sldLayoutId id="214748415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3.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Text Placeholder 6">
            <a:extLst>
              <a:ext uri="{FF2B5EF4-FFF2-40B4-BE49-F238E27FC236}">
                <a16:creationId xmlns:a16="http://schemas.microsoft.com/office/drawing/2014/main" id="{CBE4C710-BC0B-0D9A-728A-D1B47FB09EEE}"/>
              </a:ext>
            </a:extLst>
          </p:cNvPr>
          <p:cNvSpPr>
            <a:spLocks noGrp="1"/>
          </p:cNvSpPr>
          <p:nvPr>
            <p:ph type="body" sz="quarter" idx="14"/>
          </p:nvPr>
        </p:nvSpPr>
        <p:spPr>
          <a:xfrm>
            <a:off x="512731" y="1168929"/>
            <a:ext cx="11414171" cy="339086"/>
          </a:xfrm>
        </p:spPr>
        <p:txBody>
          <a:bodyPr/>
          <a:lstStyle/>
          <a:p>
            <a:r>
              <a:rPr lang="en-GB" sz="1800"/>
              <a:t>Comprehensive assessment and gap analysis of the Errors and Breaches processes.</a:t>
            </a:r>
            <a:endParaRPr lang="en-GB" sz="1800">
              <a:ln w="0"/>
              <a:effectLst>
                <a:outerShdw blurRad="38100" dist="19050" dir="2700000" algn="tl" rotWithShape="0">
                  <a:schemeClr val="dk1">
                    <a:alpha val="40000"/>
                  </a:schemeClr>
                </a:outerShdw>
              </a:effectLst>
            </a:endParaRPr>
          </a:p>
        </p:txBody>
      </p:sp>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1898531349"/>
              </p:ext>
            </p:extLst>
          </p:nvPr>
        </p:nvGraphicFramePr>
        <p:xfrm>
          <a:off x="113016" y="1515967"/>
          <a:ext cx="11938573" cy="4747789"/>
        </p:xfrm>
        <a:graphic>
          <a:graphicData uri="http://schemas.openxmlformats.org/drawingml/2006/table">
            <a:tbl>
              <a:tblPr firstRow="1" bandRow="1">
                <a:tableStyleId>{5C22544A-7EE6-4342-B048-85BDC9FD1C3A}</a:tableStyleId>
              </a:tblPr>
              <a:tblGrid>
                <a:gridCol w="1013877">
                  <a:extLst>
                    <a:ext uri="{9D8B030D-6E8A-4147-A177-3AD203B41FA5}">
                      <a16:colId xmlns:a16="http://schemas.microsoft.com/office/drawing/2014/main" val="1827951912"/>
                    </a:ext>
                  </a:extLst>
                </a:gridCol>
                <a:gridCol w="4627662">
                  <a:extLst>
                    <a:ext uri="{9D8B030D-6E8A-4147-A177-3AD203B41FA5}">
                      <a16:colId xmlns:a16="http://schemas.microsoft.com/office/drawing/2014/main" val="1435974772"/>
                    </a:ext>
                  </a:extLst>
                </a:gridCol>
                <a:gridCol w="3379172">
                  <a:extLst>
                    <a:ext uri="{9D8B030D-6E8A-4147-A177-3AD203B41FA5}">
                      <a16:colId xmlns:a16="http://schemas.microsoft.com/office/drawing/2014/main" val="1943570635"/>
                    </a:ext>
                  </a:extLst>
                </a:gridCol>
                <a:gridCol w="2917862">
                  <a:extLst>
                    <a:ext uri="{9D8B030D-6E8A-4147-A177-3AD203B41FA5}">
                      <a16:colId xmlns:a16="http://schemas.microsoft.com/office/drawing/2014/main" val="2935248909"/>
                    </a:ext>
                  </a:extLst>
                </a:gridCol>
              </a:tblGrid>
              <a:tr h="2626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a:t>
                      </a:r>
                      <a:r>
                        <a:rPr lang="en-GB" sz="1050" err="1">
                          <a:solidFill>
                            <a:schemeClr val="bg1"/>
                          </a:solidFill>
                        </a:rPr>
                        <a:t>pract</a:t>
                      </a:r>
                      <a:r>
                        <a:rPr lang="en-GB" sz="1050">
                          <a:solidFill>
                            <a:schemeClr val="bg1"/>
                          </a:solidFill>
                        </a:rPr>
                        <a:t>.)</a:t>
                      </a:r>
                    </a:p>
                  </a:txBody>
                  <a:tcPr>
                    <a:solidFill>
                      <a:srgbClr val="002060"/>
                    </a:solidFill>
                  </a:tcPr>
                </a:tc>
                <a:extLst>
                  <a:ext uri="{0D108BD9-81ED-4DB2-BD59-A6C34878D82A}">
                    <a16:rowId xmlns:a16="http://schemas.microsoft.com/office/drawing/2014/main" val="3180827482"/>
                  </a:ext>
                </a:extLst>
              </a:tr>
              <a:tr h="240201">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2. Scope and Legal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2.1 Scope of application and 2.2 Legal basis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nchor="ctr">
                    <a:solidFill>
                      <a:schemeClr val="accent2"/>
                    </a:solidFill>
                  </a:tcPr>
                </a:tc>
                <a:extLst>
                  <a:ext uri="{0D108BD9-81ED-4DB2-BD59-A6C34878D82A}">
                    <a16:rowId xmlns:a16="http://schemas.microsoft.com/office/drawing/2014/main" val="1919936564"/>
                  </a:ext>
                </a:extLst>
              </a:tr>
              <a:tr h="22233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rPr>
                        <a:t>All regulated structures in scope</a:t>
                      </a:r>
                      <a:endParaRPr lang="en-GB" sz="1000" kern="1200">
                        <a:solidFill>
                          <a:schemeClr val="dk1"/>
                        </a:solidFill>
                        <a:latin typeface="+mn-lt"/>
                        <a:ea typeface="+mn-ea"/>
                        <a:cs typeface="+mn-cs"/>
                      </a:endParaRPr>
                    </a:p>
                  </a:txBody>
                  <a:tcPr anchor="ctr"/>
                </a:tc>
                <a:tc>
                  <a:txBody>
                    <a:bodyPr/>
                    <a:lstStyle/>
                    <a:p>
                      <a:r>
                        <a:rPr lang="en-GB" sz="1000" kern="1200" dirty="0">
                          <a:solidFill>
                            <a:schemeClr val="dk1"/>
                          </a:solidFill>
                        </a:rPr>
                        <a:t>All members confirmed current policies, and operating models cover all regulated funds. </a:t>
                      </a:r>
                      <a:endParaRPr lang="en-GB" sz="1000" kern="1200" dirty="0">
                        <a:solidFill>
                          <a:schemeClr val="dk1"/>
                        </a:solidFill>
                        <a:latin typeface="+mn-lt"/>
                        <a:ea typeface="+mn-ea"/>
                        <a:cs typeface="+mn-cs"/>
                      </a:endParaRPr>
                    </a:p>
                  </a:txBody>
                  <a:tcPr anchor="ctr"/>
                </a:tc>
                <a:tc>
                  <a:txBody>
                    <a:bodyPr/>
                    <a:lstStyle/>
                    <a:p>
                      <a:pPr marL="0" algn="l" defTabSz="914400" rtl="0" eaLnBrk="1" latinLnBrk="0" hangingPunct="1"/>
                      <a:r>
                        <a:rPr lang="en-GB" sz="1000" kern="1200">
                          <a:solidFill>
                            <a:schemeClr val="dk1"/>
                          </a:solidFill>
                          <a:latin typeface="+mn-lt"/>
                          <a:ea typeface="+mn-ea"/>
                          <a:cs typeface="+mn-cs"/>
                        </a:rPr>
                        <a:t>RAIFs under AIF Law out of scope of the Circular. Management Board decision to apply principles of this Circular to RAIFs as best practice</a:t>
                      </a:r>
                    </a:p>
                  </a:txBody>
                  <a:tcPr anchor="ctr"/>
                </a:tc>
                <a:extLst>
                  <a:ext uri="{0D108BD9-81ED-4DB2-BD59-A6C34878D82A}">
                    <a16:rowId xmlns:a16="http://schemas.microsoft.com/office/drawing/2014/main" val="4175607957"/>
                  </a:ext>
                </a:extLst>
              </a:tr>
              <a:tr h="259837">
                <a:tc rowSpan="1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3. Roles of the different stakeholders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3.1 General principles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nchor="ct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nchor="ctr">
                    <a:solidFill>
                      <a:schemeClr val="accent2"/>
                    </a:solidFill>
                  </a:tcPr>
                </a:tc>
                <a:extLst>
                  <a:ext uri="{0D108BD9-81ED-4DB2-BD59-A6C34878D82A}">
                    <a16:rowId xmlns:a16="http://schemas.microsoft.com/office/drawing/2014/main" val="392977370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Responsibility of the Fund Board of Directors and Manco Management Board to ensure compliance with the Circular. Responsible party must compensate and Manco responsible to ensure correction and compensation</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Action: </a:t>
                      </a:r>
                      <a:r>
                        <a:rPr lang="en-GB" sz="1000" kern="1200" dirty="0">
                          <a:solidFill>
                            <a:schemeClr val="dk1"/>
                          </a:solidFill>
                          <a:latin typeface="+mn-lt"/>
                          <a:ea typeface="+mn-ea"/>
                          <a:cs typeface="+mn-cs"/>
                        </a:rPr>
                        <a:t>Status of remediation of actions to be presented to Management Board and Fund </a:t>
                      </a:r>
                      <a:r>
                        <a:rPr lang="en-GB" sz="1000" kern="1200" dirty="0" err="1">
                          <a:solidFill>
                            <a:schemeClr val="dk1"/>
                          </a:solidFill>
                          <a:latin typeface="+mn-lt"/>
                          <a:ea typeface="+mn-ea"/>
                          <a:cs typeface="+mn-cs"/>
                        </a:rPr>
                        <a:t>BoD</a:t>
                      </a:r>
                      <a:r>
                        <a:rPr lang="en-GB" sz="1000" kern="1200" dirty="0">
                          <a:solidFill>
                            <a:schemeClr val="dk1"/>
                          </a:solidFill>
                          <a:latin typeface="+mn-lt"/>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a:p>
                  </a:txBody>
                  <a:tcPr anchor="ctr"/>
                </a:tc>
                <a:extLst>
                  <a:ext uri="{0D108BD9-81ED-4DB2-BD59-A6C34878D82A}">
                    <a16:rowId xmlns:a16="http://schemas.microsoft.com/office/drawing/2014/main" val="391748756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kern="1200">
                          <a:solidFill>
                            <a:schemeClr val="dk1"/>
                          </a:solidFill>
                          <a:latin typeface="+mn-lt"/>
                          <a:ea typeface="+mn-ea"/>
                          <a:cs typeface="+mn-cs"/>
                        </a:rPr>
                        <a:t>Agreements with service providers to comply with the guidelines of this Circular</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Action:  </a:t>
                      </a:r>
                      <a:r>
                        <a:rPr lang="en-GB" sz="1000" b="0" kern="1200" dirty="0">
                          <a:solidFill>
                            <a:schemeClr val="dk1"/>
                          </a:solidFill>
                          <a:latin typeface="+mn-lt"/>
                          <a:ea typeface="+mn-ea"/>
                          <a:cs typeface="+mn-cs"/>
                        </a:rPr>
                        <a:t>All members r</a:t>
                      </a:r>
                      <a:r>
                        <a:rPr lang="en-GB" sz="1000" kern="1200" dirty="0">
                          <a:solidFill>
                            <a:schemeClr val="dk1"/>
                          </a:solidFill>
                          <a:latin typeface="+mn-lt"/>
                          <a:ea typeface="+mn-ea"/>
                          <a:cs typeface="+mn-cs"/>
                        </a:rPr>
                        <a:t>eflect changes in SLAs with service providers</a:t>
                      </a:r>
                    </a:p>
                  </a:txBody>
                  <a:tcPr anchor="ctr">
                    <a:solidFill>
                      <a:srgbClr val="CCDEE2"/>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kern="1200">
                        <a:solidFill>
                          <a:schemeClr val="dk1"/>
                        </a:solidFill>
                        <a:latin typeface="+mn-lt"/>
                        <a:ea typeface="+mn-ea"/>
                        <a:cs typeface="+mn-cs"/>
                      </a:endParaRPr>
                    </a:p>
                  </a:txBody>
                  <a:tcPr anchor="ctr"/>
                </a:tc>
                <a:extLst>
                  <a:ext uri="{0D108BD9-81ED-4DB2-BD59-A6C34878D82A}">
                    <a16:rowId xmlns:a16="http://schemas.microsoft.com/office/drawing/2014/main" val="4009572242"/>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dirty="0"/>
                        <a:t>3.2 UCI </a:t>
                      </a:r>
                      <a:r>
                        <a:rPr lang="en-GB" sz="1000" b="1" dirty="0" err="1"/>
                        <a:t>dirigeants</a:t>
                      </a:r>
                      <a:endParaRPr lang="en-GB" sz="1000" b="1" dirty="0"/>
                    </a:p>
                  </a:txBody>
                  <a:tcPr anchor="ctr"/>
                </a:tc>
                <a:tc>
                  <a:txBody>
                    <a:bodyPr/>
                    <a:lstStyle/>
                    <a:p>
                      <a:endParaRPr lang="en-GB" sz="1000" b="1"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726124195"/>
                  </a:ext>
                </a:extLst>
              </a:tr>
              <a:tr h="222718">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Specific governance requirements for FCP</a:t>
                      </a:r>
                    </a:p>
                  </a:txBody>
                  <a:tcPr anchor="ctr"/>
                </a:tc>
                <a:tc>
                  <a:txBody>
                    <a:bodyPr/>
                    <a:lstStyle/>
                    <a:p>
                      <a:pPr marL="0" indent="0">
                        <a:buFont typeface="Wingdings" panose="05000000000000000000" pitchFamily="2" charset="2"/>
                        <a:buNone/>
                      </a:pPr>
                      <a:r>
                        <a:rPr lang="en-GB" sz="1000"/>
                        <a:t>Not applicable</a:t>
                      </a:r>
                    </a:p>
                  </a:txBody>
                  <a:tcPr anchor="ctr"/>
                </a:tc>
                <a:tc>
                  <a:txBody>
                    <a:bodyPr/>
                    <a:lstStyle/>
                    <a:p>
                      <a:pPr marL="0" indent="0">
                        <a:buFont typeface="Wingdings" panose="05000000000000000000" pitchFamily="2" charset="2"/>
                        <a:buNone/>
                      </a:pPr>
                      <a:r>
                        <a:rPr lang="en-GB" sz="1000"/>
                        <a:t>Covered via internal governance</a:t>
                      </a:r>
                    </a:p>
                  </a:txBody>
                  <a:tcPr anchor="ctr"/>
                </a:tc>
                <a:extLst>
                  <a:ext uri="{0D108BD9-81ED-4DB2-BD59-A6C34878D82A}">
                    <a16:rowId xmlns:a16="http://schemas.microsoft.com/office/drawing/2014/main" val="998998737"/>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3.3 Investment fund manager (IFM)</a:t>
                      </a:r>
                    </a:p>
                  </a:txBody>
                  <a:tcPr anchor="ctr"/>
                </a:tc>
                <a:tc>
                  <a:txBody>
                    <a:bodyPr/>
                    <a:lstStyle/>
                    <a:p>
                      <a:endParaRPr lang="en-GB" sz="1000" b="1"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86099953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IFM must ensure sound administrative and accounting organization, control procedures, and compliance with investment rules. </a:t>
                      </a:r>
                    </a:p>
                  </a:txBody>
                  <a:tcPr anchor="ctr"/>
                </a:tc>
                <a:tc gridSpan="2">
                  <a:txBody>
                    <a:bodyPr/>
                    <a:lstStyle/>
                    <a:p>
                      <a:pPr marL="0" indent="0" algn="ctr">
                        <a:buFont typeface="Wingdings" panose="05000000000000000000" pitchFamily="2" charset="2"/>
                        <a:buNone/>
                      </a:pPr>
                      <a:r>
                        <a:rPr lang="en-GB" sz="1000" dirty="0"/>
                        <a:t>Creation of  operating processes  on errors to cover requirements in sections 4 and 6. </a:t>
                      </a:r>
                      <a:endParaRPr lang="en-GB" sz="1000" b="1" dirty="0"/>
                    </a:p>
                  </a:txBody>
                  <a:tcPr anchor="ctr"/>
                </a:tc>
                <a:tc h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94755972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3.4 UCI administrator</a:t>
                      </a:r>
                    </a:p>
                  </a:txBody>
                  <a:tcPr anchor="ctr"/>
                </a:tc>
                <a:tc>
                  <a:txBody>
                    <a:bodyPr/>
                    <a:lstStyle/>
                    <a:p>
                      <a:endParaRPr lang="en-GB" sz="1000" b="1"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3244536361"/>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dirty="0"/>
                        <a:t>Administrator is responsible for detecting, assessing and correcting errors/non-compliance and maintaining proper control mechanism. </a:t>
                      </a:r>
                    </a:p>
                  </a:txBody>
                  <a:tcPr anchor="ctr"/>
                </a:tc>
                <a:tc gridSpan="2">
                  <a:txBody>
                    <a:bodyPr/>
                    <a:lstStyle/>
                    <a:p>
                      <a:pPr marL="0" marR="0" lvl="0" indent="0" algn="ctr"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a:t>Covered via initial and annual due diligence</a:t>
                      </a:r>
                    </a:p>
                  </a:txBody>
                  <a:tcPr anchor="ctr"/>
                </a:tc>
                <a:tc h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1739112894"/>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3.5 Depositary</a:t>
                      </a:r>
                    </a:p>
                  </a:txBody>
                  <a:tcPr anchor="ctr"/>
                </a:tc>
                <a:tc>
                  <a:txBody>
                    <a:bodyPr/>
                    <a:lstStyle/>
                    <a:p>
                      <a:endParaRPr lang="en-GB" sz="1000" b="1"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273542573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Depositary must implement adequate procedures for oversight and control functions and notify the CSSF if UCI </a:t>
                      </a:r>
                      <a:r>
                        <a:rPr lang="en-GB" sz="1000" err="1"/>
                        <a:t>dirigeants</a:t>
                      </a:r>
                      <a:r>
                        <a:rPr lang="en-GB" sz="1000"/>
                        <a:t> of IFM do not act upon detected errors/non-compliance.</a:t>
                      </a:r>
                    </a:p>
                  </a:txBody>
                  <a:tcPr anchor="ctr"/>
                </a:tc>
                <a:tc gridSpan="2">
                  <a:txBody>
                    <a:bodyPr/>
                    <a:lstStyle/>
                    <a:p>
                      <a:pPr marL="0" indent="0" algn="ctr">
                        <a:buFont typeface="Wingdings" panose="05000000000000000000" pitchFamily="2" charset="2"/>
                        <a:buNone/>
                      </a:pPr>
                      <a:r>
                        <a:rPr lang="en-GB" sz="1000" dirty="0"/>
                        <a:t>Covered via initial and annual due diligence</a:t>
                      </a:r>
                    </a:p>
                  </a:txBody>
                  <a:tcPr anchor="ctr"/>
                </a:tc>
                <a:tc h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14971682"/>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dirty="0"/>
              <a:t>CSSF Circular 24/856</a:t>
            </a:r>
            <a:br>
              <a:rPr lang="en-GB" dirty="0"/>
            </a:br>
            <a:r>
              <a:rPr lang="en-GB" sz="2400" b="0" i="1" dirty="0"/>
              <a:t>Summary of gap analysis</a:t>
            </a:r>
            <a:endParaRPr lang="en-GB" b="0" i="1" dirty="0"/>
          </a:p>
        </p:txBody>
      </p:sp>
      <p:pic>
        <p:nvPicPr>
          <p:cNvPr id="2" name="Picture 1">
            <a:extLst>
              <a:ext uri="{FF2B5EF4-FFF2-40B4-BE49-F238E27FC236}">
                <a16:creationId xmlns:a16="http://schemas.microsoft.com/office/drawing/2014/main" id="{9EF98F48-E2A4-D563-687B-CC99EF15CE2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60076" y="291520"/>
            <a:ext cx="1696319" cy="877409"/>
          </a:xfrm>
          <a:prstGeom prst="rect">
            <a:avLst/>
          </a:prstGeom>
          <a:noFill/>
        </p:spPr>
      </p:pic>
    </p:spTree>
    <p:extLst>
      <p:ext uri="{BB962C8B-B14F-4D97-AF65-F5344CB8AC3E}">
        <p14:creationId xmlns:p14="http://schemas.microsoft.com/office/powerpoint/2010/main" val="14849348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1576989759"/>
              </p:ext>
            </p:extLst>
          </p:nvPr>
        </p:nvGraphicFramePr>
        <p:xfrm>
          <a:off x="92467" y="1166647"/>
          <a:ext cx="12055412" cy="5634965"/>
        </p:xfrm>
        <a:graphic>
          <a:graphicData uri="http://schemas.openxmlformats.org/drawingml/2006/table">
            <a:tbl>
              <a:tblPr firstRow="1" bandRow="1">
                <a:tableStyleId>{5C22544A-7EE6-4342-B048-85BDC9FD1C3A}</a:tableStyleId>
              </a:tblPr>
              <a:tblGrid>
                <a:gridCol w="945222">
                  <a:extLst>
                    <a:ext uri="{9D8B030D-6E8A-4147-A177-3AD203B41FA5}">
                      <a16:colId xmlns:a16="http://schemas.microsoft.com/office/drawing/2014/main" val="1827951912"/>
                    </a:ext>
                  </a:extLst>
                </a:gridCol>
                <a:gridCol w="5116530">
                  <a:extLst>
                    <a:ext uri="{9D8B030D-6E8A-4147-A177-3AD203B41FA5}">
                      <a16:colId xmlns:a16="http://schemas.microsoft.com/office/drawing/2014/main" val="1435974772"/>
                    </a:ext>
                  </a:extLst>
                </a:gridCol>
                <a:gridCol w="2907588">
                  <a:extLst>
                    <a:ext uri="{9D8B030D-6E8A-4147-A177-3AD203B41FA5}">
                      <a16:colId xmlns:a16="http://schemas.microsoft.com/office/drawing/2014/main" val="709417800"/>
                    </a:ext>
                  </a:extLst>
                </a:gridCol>
                <a:gridCol w="3086072">
                  <a:extLst>
                    <a:ext uri="{9D8B030D-6E8A-4147-A177-3AD203B41FA5}">
                      <a16:colId xmlns:a16="http://schemas.microsoft.com/office/drawing/2014/main" val="2684094349"/>
                    </a:ext>
                  </a:extLst>
                </a:gridCol>
              </a:tblGrid>
              <a:tr h="2239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practice)</a:t>
                      </a:r>
                    </a:p>
                  </a:txBody>
                  <a:tcPr>
                    <a:solidFill>
                      <a:srgbClr val="002060"/>
                    </a:solidFill>
                  </a:tcPr>
                </a:tc>
                <a:extLst>
                  <a:ext uri="{0D108BD9-81ED-4DB2-BD59-A6C34878D82A}">
                    <a16:rowId xmlns:a16="http://schemas.microsoft.com/office/drawing/2014/main" val="3180827482"/>
                  </a:ext>
                </a:extLst>
              </a:tr>
              <a:tr h="259837">
                <a:tc rowSpan="1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4. NAV calculation errors at UCI level</a:t>
                      </a:r>
                    </a:p>
                  </a:txBody>
                  <a:tcPr/>
                </a:tc>
                <a:tc>
                  <a:txBody>
                    <a:bodyPr/>
                    <a:lstStyle/>
                    <a:p>
                      <a:r>
                        <a:rPr lang="en-GB" sz="1000" b="1"/>
                        <a:t>Scope</a:t>
                      </a:r>
                    </a:p>
                  </a:txBody>
                  <a:tcPr/>
                </a:tc>
                <a:tc>
                  <a:txBody>
                    <a:bodyPr/>
                    <a:lstStyle/>
                    <a:p>
                      <a:endParaRPr lang="en-GB" sz="1000" dirty="0"/>
                    </a:p>
                  </a:txBody>
                  <a:tcPr>
                    <a:solidFill>
                      <a:schemeClr val="accent2"/>
                    </a:solidFill>
                  </a:tcPr>
                </a:tc>
                <a:tc>
                  <a:txBody>
                    <a:bodyPr/>
                    <a:lstStyle/>
                    <a:p>
                      <a:endParaRPr lang="en-GB" sz="1000" b="1" dirty="0"/>
                    </a:p>
                  </a:txBody>
                  <a:tcPr>
                    <a:solidFill>
                      <a:schemeClr val="accent2"/>
                    </a:solidFill>
                  </a:tcPr>
                </a:tc>
                <a:extLst>
                  <a:ext uri="{0D108BD9-81ED-4DB2-BD59-A6C34878D82A}">
                    <a16:rowId xmlns:a16="http://schemas.microsoft.com/office/drawing/2014/main" val="392977370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UCI to comply with the NAV calculation rules provided by the law, the constitutive documents and/or prospectus applicable to UCIs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All members have this in their operating processes.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NAV calculation rules described in fund documentation.</a:t>
                      </a:r>
                    </a:p>
                  </a:txBody>
                  <a:tcPr anchor="ctr"/>
                </a:tc>
                <a:extLst>
                  <a:ext uri="{0D108BD9-81ED-4DB2-BD59-A6C34878D82A}">
                    <a16:rowId xmlns:a16="http://schemas.microsoft.com/office/drawing/2014/main" val="391748756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IFM to have procedures ensuring assets and liabilities are valued in a reliable way and that calculation of the NAV is done in accordance with the law &amp; constitutive documents</a:t>
                      </a:r>
                    </a:p>
                  </a:txBody>
                  <a:tcPr/>
                </a:tc>
                <a:tc>
                  <a:txBody>
                    <a:bodyPr/>
                    <a:lstStyle/>
                    <a:p>
                      <a:r>
                        <a:rPr lang="en-GB" sz="1000" dirty="0"/>
                        <a:t>Covered  Valuation Policy</a:t>
                      </a:r>
                    </a:p>
                  </a:txBody>
                  <a:tcPr anchor="ctr"/>
                </a:tc>
                <a:tc>
                  <a:txBody>
                    <a:bodyPr/>
                    <a:lstStyle/>
                    <a:p>
                      <a:r>
                        <a:rPr lang="en-GB" sz="1000"/>
                        <a:t>Assets covered by Valuation Oversight policy</a:t>
                      </a:r>
                    </a:p>
                    <a:p>
                      <a:r>
                        <a:rPr lang="en-GB" sz="1000"/>
                        <a:t>Assets and Liabilities valued as per accounting standards and monitored via NAV reviews/DD</a:t>
                      </a:r>
                    </a:p>
                  </a:txBody>
                  <a:tcPr anchor="ctr"/>
                </a:tc>
                <a:extLst>
                  <a:ext uri="{0D108BD9-81ED-4DB2-BD59-A6C34878D82A}">
                    <a16:rowId xmlns:a16="http://schemas.microsoft.com/office/drawing/2014/main" val="4009572242"/>
                  </a:ext>
                </a:extLst>
              </a:tr>
              <a:tr h="259837">
                <a:tc vMerge="1">
                  <a:txBody>
                    <a:bodyPr/>
                    <a:lstStyle/>
                    <a:p>
                      <a:endParaRPr lang="en-GB"/>
                    </a:p>
                  </a:txBody>
                  <a:tcPr/>
                </a:tc>
                <a:tc>
                  <a:txBody>
                    <a:bodyPr/>
                    <a:lstStyle/>
                    <a:p>
                      <a:r>
                        <a:rPr lang="en-GB" sz="1000"/>
                        <a:t>IFM to define if guidelines apply to closed-ended funds</a:t>
                      </a:r>
                    </a:p>
                  </a:txBody>
                  <a:tcPr/>
                </a:tc>
                <a:tc>
                  <a:txBody>
                    <a:bodyPr/>
                    <a:lstStyle/>
                    <a:p>
                      <a:r>
                        <a:rPr lang="en-GB" sz="1000"/>
                        <a:t>Not applicable</a:t>
                      </a:r>
                    </a:p>
                  </a:txBody>
                  <a:tcPr anchor="ctr"/>
                </a:tc>
                <a:tc>
                  <a:txBody>
                    <a:bodyPr/>
                    <a:lstStyle/>
                    <a:p>
                      <a:r>
                        <a:rPr lang="en-GB" sz="1000" dirty="0"/>
                        <a:t>Approach to be described in operating processes.</a:t>
                      </a:r>
                    </a:p>
                  </a:txBody>
                  <a:tcPr anchor="ctr"/>
                </a:tc>
                <a:extLst>
                  <a:ext uri="{0D108BD9-81ED-4DB2-BD59-A6C34878D82A}">
                    <a16:rowId xmlns:a16="http://schemas.microsoft.com/office/drawing/2014/main" val="342672742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4.1 Definition of a NAV calculation error</a:t>
                      </a:r>
                    </a:p>
                  </a:txBody>
                  <a:tcPr/>
                </a:tc>
                <a:tc>
                  <a:txBody>
                    <a:bodyPr/>
                    <a:lstStyle/>
                    <a:p>
                      <a:endParaRPr lang="en-GB" sz="1000"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72612419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dirty="0"/>
                        <a:t>The NAV must be calculated according to law, constitutive documents, and/or the prospectus.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All members have this in their operating processes.</a:t>
                      </a:r>
                    </a:p>
                    <a:p>
                      <a:endParaRPr lang="en-GB" sz="1000" dirty="0"/>
                    </a:p>
                  </a:txBody>
                  <a:tcPr anchor="ctr"/>
                </a:tc>
                <a:tc>
                  <a:txBody>
                    <a:bodyPr/>
                    <a:lstStyle/>
                    <a:p>
                      <a:r>
                        <a:rPr lang="en-GB" sz="1000" dirty="0"/>
                        <a:t>NAV calculation described in fund documentation and follows Lux accounting standards</a:t>
                      </a:r>
                    </a:p>
                  </a:txBody>
                  <a:tcPr anchor="ctr"/>
                </a:tc>
                <a:extLst>
                  <a:ext uri="{0D108BD9-81ED-4DB2-BD59-A6C34878D82A}">
                    <a16:rowId xmlns:a16="http://schemas.microsoft.com/office/drawing/2014/main" val="998998737"/>
                  </a:ext>
                </a:extLst>
              </a:tr>
              <a:tr h="259837">
                <a:tc vMerge="1">
                  <a:txBody>
                    <a:bodyPr/>
                    <a:lstStyle/>
                    <a:p>
                      <a:endParaRPr lang="en-GB"/>
                    </a:p>
                  </a:txBody>
                  <a:tcPr/>
                </a:tc>
                <a:tc>
                  <a:txBody>
                    <a:bodyPr/>
                    <a:lstStyle/>
                    <a:p>
                      <a:r>
                        <a:rPr lang="en-GB" sz="1000"/>
                        <a:t>Errors can result from human errors, inadequate control procedures, shortcomings in the administrative processing of operations, IT issues, system issues or non-compliance with valuation rules. These factors may arise at the administrator but also at the IFM.</a:t>
                      </a:r>
                    </a:p>
                  </a:txBody>
                  <a:tcPr/>
                </a:tc>
                <a:tc>
                  <a:txBody>
                    <a:bodyPr/>
                    <a:lstStyle/>
                    <a:p>
                      <a:r>
                        <a:rPr lang="en-GB" sz="1000" dirty="0"/>
                        <a:t>Root causes aligned with firms CORR/NORR registers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Root causes aligned with firms CORR/NORR registers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nchor="ctr"/>
                </a:tc>
                <a:extLst>
                  <a:ext uri="{0D108BD9-81ED-4DB2-BD59-A6C34878D82A}">
                    <a16:rowId xmlns:a16="http://schemas.microsoft.com/office/drawing/2014/main" val="240787840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4.2 Tolerance threshold</a:t>
                      </a:r>
                    </a:p>
                  </a:txBody>
                  <a:tcPr/>
                </a:tc>
                <a:tc>
                  <a:txBody>
                    <a:bodyPr/>
                    <a:lstStyle/>
                    <a:p>
                      <a:endParaRPr lang="en-GB" sz="1000" dirty="0"/>
                    </a:p>
                  </a:txBody>
                  <a:tcPr anchor="ctr">
                    <a:solidFill>
                      <a:schemeClr val="accent2"/>
                    </a:solidFill>
                  </a:tcPr>
                </a:tc>
                <a:tc>
                  <a:txBody>
                    <a:bodyPr/>
                    <a:lstStyle/>
                    <a:p>
                      <a:endParaRPr lang="en-GB" sz="1000"/>
                    </a:p>
                  </a:txBody>
                  <a:tcPr anchor="ctr">
                    <a:solidFill>
                      <a:srgbClr val="FFC000"/>
                    </a:solidFill>
                  </a:tcPr>
                </a:tc>
                <a:extLst>
                  <a:ext uri="{0D108BD9-81ED-4DB2-BD59-A6C34878D82A}">
                    <a16:rowId xmlns:a16="http://schemas.microsoft.com/office/drawing/2014/main" val="86099953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Significant Errors: Only significant NAV calculation errors that exceed a certain threshold must be notified to the CSSF and corrected to protect UCI and investor interests.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All members have this in their operating processes.</a:t>
                      </a:r>
                    </a:p>
                    <a:p>
                      <a:endParaRPr lang="en-GB" sz="1000" dirty="0"/>
                    </a:p>
                  </a:txBody>
                  <a:tcPr anchor="ctr"/>
                </a:tc>
                <a:tc>
                  <a:txBody>
                    <a:bodyPr/>
                    <a:lstStyle/>
                    <a:p>
                      <a:r>
                        <a:rPr lang="en-GB" sz="1000"/>
                        <a:t>Correction required in case of significant errors. Notification to CSSF not required. </a:t>
                      </a:r>
                    </a:p>
                  </a:txBody>
                  <a:tcPr anchor="ctr"/>
                </a:tc>
                <a:extLst>
                  <a:ext uri="{0D108BD9-81ED-4DB2-BD59-A6C34878D82A}">
                    <a16:rowId xmlns:a16="http://schemas.microsoft.com/office/drawing/2014/main" val="94755972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Non-significant errors: correct source of error and take measures to prevent reoccurrence</a:t>
                      </a:r>
                    </a:p>
                  </a:txBody>
                  <a:tcPr/>
                </a:tc>
                <a:tc>
                  <a:txBody>
                    <a:bodyPr/>
                    <a:lstStyle/>
                    <a:p>
                      <a:r>
                        <a:rPr lang="en-GB" sz="1000" dirty="0"/>
                        <a:t>As currently described in firms error reporting policies.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firms error reporting policies.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nchor="ctr"/>
                </a:tc>
                <a:extLst>
                  <a:ext uri="{0D108BD9-81ED-4DB2-BD59-A6C34878D82A}">
                    <a16:rowId xmlns:a16="http://schemas.microsoft.com/office/drawing/2014/main" val="1739112894"/>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Thresholds remain unchanged except for MMFs (0.20%)</a:t>
                      </a:r>
                    </a:p>
                  </a:txBody>
                  <a:tcPr/>
                </a:tc>
                <a:tc>
                  <a:txBody>
                    <a:bodyPr/>
                    <a:lstStyle/>
                    <a:p>
                      <a:endParaRPr lang="en-GB" sz="1000" dirty="0"/>
                    </a:p>
                  </a:txBody>
                  <a:tcPr anchor="ctr"/>
                </a:tc>
                <a:tc>
                  <a:txBody>
                    <a:bodyPr/>
                    <a:lstStyle/>
                    <a:p>
                      <a:r>
                        <a:rPr lang="en-GB" sz="1000"/>
                        <a:t>Not applicable</a:t>
                      </a:r>
                    </a:p>
                  </a:txBody>
                  <a:tcPr anchor="ctr"/>
                </a:tc>
                <a:extLst>
                  <a:ext uri="{0D108BD9-81ED-4DB2-BD59-A6C34878D82A}">
                    <a16:rowId xmlns:a16="http://schemas.microsoft.com/office/drawing/2014/main" val="14971682"/>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The UCI must ensure that any lower tolerance thresholds that would be decided are applied on a consistent basis over time.</a:t>
                      </a:r>
                    </a:p>
                  </a:txBody>
                  <a:tcPr/>
                </a:tc>
                <a:tc>
                  <a:txBody>
                    <a:bodyPr/>
                    <a:lstStyle/>
                    <a:p>
                      <a:r>
                        <a:rPr lang="en-GB" sz="1000" dirty="0"/>
                        <a:t>Not applicable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Not applicable</a:t>
                      </a:r>
                    </a:p>
                  </a:txBody>
                  <a:tcPr anchor="ctr"/>
                </a:tc>
                <a:extLst>
                  <a:ext uri="{0D108BD9-81ED-4DB2-BD59-A6C34878D82A}">
                    <a16:rowId xmlns:a16="http://schemas.microsoft.com/office/drawing/2014/main" val="3414837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Guidelines to define the thresholds::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a:t>To be defined at the level of sub-fund, upon incorporation of the fund and following policies and procedures in place for the UCI.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a:t>For </a:t>
                      </a:r>
                      <a:r>
                        <a:rPr lang="en-GB" sz="1000" err="1"/>
                        <a:t>FoF</a:t>
                      </a:r>
                      <a:r>
                        <a:rPr lang="en-GB" sz="1000"/>
                        <a:t> or index-tracking UCI, thresholds defined by reference to target UCI</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000"/>
                        <a:t>In case UCI is marketed in country with lower tolerance, those thresholds must apply for all investors </a:t>
                      </a:r>
                    </a:p>
                  </a:txBody>
                  <a:tcPr/>
                </a:tc>
                <a:tc>
                  <a:txBody>
                    <a:bodyPr/>
                    <a:lstStyle/>
                    <a:p>
                      <a:r>
                        <a:rPr lang="en-GB" sz="1000" b="1"/>
                        <a:t>Action</a:t>
                      </a:r>
                      <a:r>
                        <a:rPr lang="en-GB" sz="1000"/>
                        <a:t>: identify potential lower thresholds in jurisdictions where SICAV/SIF are marketed. </a:t>
                      </a:r>
                      <a:r>
                        <a:rPr lang="en-GB" sz="1000" b="1"/>
                        <a:t>Status: </a:t>
                      </a:r>
                      <a:r>
                        <a:rPr lang="en-GB" sz="1000"/>
                        <a:t>ongoing</a:t>
                      </a:r>
                    </a:p>
                  </a:txBody>
                  <a:tcPr anchor="ctr"/>
                </a:tc>
                <a:tc>
                  <a:txBody>
                    <a:bodyPr/>
                    <a:lstStyle/>
                    <a:p>
                      <a:r>
                        <a:rPr lang="en-GB" sz="1000" b="1" dirty="0"/>
                        <a:t>Action: </a:t>
                      </a:r>
                      <a:r>
                        <a:rPr lang="en-GB" sz="1000" dirty="0"/>
                        <a:t>define thresholds applicable to RAIFs as per guidelines of the Circular and reflect process in operating processes.</a:t>
                      </a:r>
                    </a:p>
                  </a:txBody>
                  <a:tcPr anchor="ctr"/>
                </a:tc>
                <a:extLst>
                  <a:ext uri="{0D108BD9-81ED-4DB2-BD59-A6C34878D82A}">
                    <a16:rowId xmlns:a16="http://schemas.microsoft.com/office/drawing/2014/main" val="2535152507"/>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1402E88C-3DEE-35F1-7DE8-02B817B66828}"/>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99406" y="291521"/>
            <a:ext cx="1656989" cy="701538"/>
          </a:xfrm>
          <a:prstGeom prst="rect">
            <a:avLst/>
          </a:prstGeom>
          <a:noFill/>
        </p:spPr>
      </p:pic>
    </p:spTree>
    <p:extLst>
      <p:ext uri="{BB962C8B-B14F-4D97-AF65-F5344CB8AC3E}">
        <p14:creationId xmlns:p14="http://schemas.microsoft.com/office/powerpoint/2010/main" val="2301608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291125909"/>
              </p:ext>
            </p:extLst>
          </p:nvPr>
        </p:nvGraphicFramePr>
        <p:xfrm>
          <a:off x="103501" y="1131952"/>
          <a:ext cx="11984998" cy="6456411"/>
        </p:xfrm>
        <a:graphic>
          <a:graphicData uri="http://schemas.openxmlformats.org/drawingml/2006/table">
            <a:tbl>
              <a:tblPr firstRow="1" bandRow="1">
                <a:tableStyleId>{5C22544A-7EE6-4342-B048-85BDC9FD1C3A}</a:tableStyleId>
              </a:tblPr>
              <a:tblGrid>
                <a:gridCol w="1027416">
                  <a:extLst>
                    <a:ext uri="{9D8B030D-6E8A-4147-A177-3AD203B41FA5}">
                      <a16:colId xmlns:a16="http://schemas.microsoft.com/office/drawing/2014/main" val="1827951912"/>
                    </a:ext>
                  </a:extLst>
                </a:gridCol>
                <a:gridCol w="5054126">
                  <a:extLst>
                    <a:ext uri="{9D8B030D-6E8A-4147-A177-3AD203B41FA5}">
                      <a16:colId xmlns:a16="http://schemas.microsoft.com/office/drawing/2014/main" val="1435974772"/>
                    </a:ext>
                  </a:extLst>
                </a:gridCol>
                <a:gridCol w="2989779">
                  <a:extLst>
                    <a:ext uri="{9D8B030D-6E8A-4147-A177-3AD203B41FA5}">
                      <a16:colId xmlns:a16="http://schemas.microsoft.com/office/drawing/2014/main" val="3766885016"/>
                    </a:ext>
                  </a:extLst>
                </a:gridCol>
                <a:gridCol w="2913677">
                  <a:extLst>
                    <a:ext uri="{9D8B030D-6E8A-4147-A177-3AD203B41FA5}">
                      <a16:colId xmlns:a16="http://schemas.microsoft.com/office/drawing/2014/main" val="608270610"/>
                    </a:ext>
                  </a:extLst>
                </a:gridCol>
              </a:tblGrid>
              <a:tr h="2372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a:t>
                      </a:r>
                      <a:r>
                        <a:rPr lang="en-GB" sz="1050" err="1">
                          <a:solidFill>
                            <a:schemeClr val="bg1"/>
                          </a:solidFill>
                        </a:rPr>
                        <a:t>pract</a:t>
                      </a:r>
                      <a:r>
                        <a:rPr lang="en-GB" sz="1050">
                          <a:solidFill>
                            <a:schemeClr val="bg1"/>
                          </a:solidFill>
                        </a:rPr>
                        <a:t>.)</a:t>
                      </a:r>
                    </a:p>
                  </a:txBody>
                  <a:tcPr>
                    <a:solidFill>
                      <a:srgbClr val="002060"/>
                    </a:solidFill>
                  </a:tcPr>
                </a:tc>
                <a:extLst>
                  <a:ext uri="{0D108BD9-81ED-4DB2-BD59-A6C34878D82A}">
                    <a16:rowId xmlns:a16="http://schemas.microsoft.com/office/drawing/2014/main" val="3180827482"/>
                  </a:ext>
                </a:extLst>
              </a:tr>
              <a:tr h="259837">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4. NAV calculation errors at UCI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4.3 Procedures for the correction and remediation of significant NAV errors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solidFill>
                      <a:schemeClr val="accent2"/>
                    </a:solidFill>
                  </a:tcPr>
                </a:tc>
                <a:tc>
                  <a:txBody>
                    <a:bodyPr/>
                    <a:lstStyle/>
                    <a:p>
                      <a:pPr marL="0" indent="0">
                        <a:buFont typeface="Wingdings" panose="05000000000000000000" pitchFamily="2" charset="2"/>
                        <a:buNone/>
                      </a:pPr>
                      <a:endParaRPr lang="en-GB" sz="1000" dirty="0"/>
                    </a:p>
                  </a:txBody>
                  <a:tcPr anchor="ctr">
                    <a:solidFill>
                      <a:schemeClr val="accent2"/>
                    </a:solidFill>
                  </a:tcPr>
                </a:tc>
                <a:extLst>
                  <a:ext uri="{0D108BD9-81ED-4DB2-BD59-A6C34878D82A}">
                    <a16:rowId xmlns:a16="http://schemas.microsoft.com/office/drawing/2014/main" val="3917487565"/>
                  </a:ext>
                </a:extLst>
              </a:tr>
              <a:tr h="259837">
                <a:tc vMerge="1">
                  <a:txBody>
                    <a:bodyPr/>
                    <a:lstStyle/>
                    <a:p>
                      <a:endParaRPr lang="en-GB"/>
                    </a:p>
                  </a:txBody>
                  <a:tcPr/>
                </a:tc>
                <a:tc>
                  <a:txBody>
                    <a:bodyPr/>
                    <a:lstStyle/>
                    <a:p>
                      <a:r>
                        <a:rPr lang="en-GB" sz="1000"/>
                        <a:t>Immediate Action: Upon discovering a significant error, the IFM must immediately inform relevant parties (Admin, Depo, IFM Board and Fund </a:t>
                      </a:r>
                      <a:r>
                        <a:rPr lang="en-GB" sz="1000" err="1"/>
                        <a:t>BoD</a:t>
                      </a:r>
                      <a:r>
                        <a:rPr lang="en-GB" sz="1000"/>
                        <a:t>) and take corrective actions. </a:t>
                      </a:r>
                    </a:p>
                  </a:txBody>
                  <a:tcPr/>
                </a:tc>
                <a:tc>
                  <a:txBody>
                    <a:bodyPr/>
                    <a:lstStyle/>
                    <a:p>
                      <a:r>
                        <a:rPr lang="en-GB" sz="1000" dirty="0"/>
                        <a:t>To reflect in communication workflow of the member firms Standard operating processes.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To reflect in communication workflow of the member firms Standard operating processes.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dirty="0"/>
                    </a:p>
                  </a:txBody>
                  <a:tcPr anchor="ctr"/>
                </a:tc>
                <a:extLst>
                  <a:ext uri="{0D108BD9-81ED-4DB2-BD59-A6C34878D82A}">
                    <a16:rowId xmlns:a16="http://schemas.microsoft.com/office/drawing/2014/main" val="342672742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Simultaneous or successive correction errors that were below the threshold are to be considered significant if, on an aggregate basis, reach or exceed threshold.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To be included in operating process and SLAs with delegates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To be included in operating process and SLAs with delegates</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998998737"/>
                  </a:ext>
                </a:extLst>
              </a:tr>
              <a:tr h="25983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Compensation is mandatory for the dates on which NAV errors were significant.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standard operation processes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standard operation processes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extLst>
                  <a:ext uri="{0D108BD9-81ED-4DB2-BD59-A6C34878D82A}">
                    <a16:rowId xmlns:a16="http://schemas.microsoft.com/office/drawing/2014/main" val="240787840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 remedial action plan must be implemented, including identifying the root cause of the error, determining corrected NAVs, compensating affected investors, and improving internal controls to prevent future errors.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covered by incident report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covered by incident report</a:t>
                      </a:r>
                    </a:p>
                  </a:txBody>
                  <a:tcPr/>
                </a:tc>
                <a:extLst>
                  <a:ext uri="{0D108BD9-81ED-4DB2-BD59-A6C34878D82A}">
                    <a16:rowId xmlns:a16="http://schemas.microsoft.com/office/drawing/2014/main" val="94755972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4.4 Determination of the financial impact of the significant NAV calculation errors</a:t>
                      </a:r>
                    </a:p>
                  </a:txBody>
                  <a:tcPr/>
                </a:tc>
                <a:tc>
                  <a:txBody>
                    <a:bodyPr/>
                    <a:lstStyle/>
                    <a:p>
                      <a:endParaRPr lang="en-GB" sz="1000" dirty="0"/>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solidFill>
                      <a:schemeClr val="accent2"/>
                    </a:solidFill>
                  </a:tcPr>
                </a:tc>
                <a:extLst>
                  <a:ext uri="{0D108BD9-81ED-4DB2-BD59-A6C34878D82A}">
                    <a16:rowId xmlns:a16="http://schemas.microsoft.com/office/drawing/2014/main" val="1739112894"/>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Financial impact calculated on basis of corrected NAV + distinguish between  investors who have redeemed and who have subscribed + where NAV has been under or over-valued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standard operating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standard operating process</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14971682"/>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UCI may request reimbursement of the amounts unduly perceived for well-informed investors</a:t>
                      </a:r>
                    </a:p>
                  </a:txBody>
                  <a:tcPr/>
                </a:tc>
                <a:tc gridSpan="2">
                  <a:txBody>
                    <a:bodyPr/>
                    <a:lstStyle/>
                    <a:p>
                      <a:pPr algn="ctr"/>
                      <a:endParaRPr lang="en-GB" sz="1000" dirty="0">
                        <a:highlight>
                          <a:srgbClr val="00FFFF"/>
                        </a:highlight>
                      </a:endParaRP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a:highlight>
                          <a:srgbClr val="00FFFF"/>
                        </a:highlight>
                      </a:endParaRPr>
                    </a:p>
                  </a:txBody>
                  <a:tcPr anchor="ctr"/>
                </a:tc>
                <a:extLst>
                  <a:ext uri="{0D108BD9-81ED-4DB2-BD59-A6C34878D82A}">
                    <a16:rowId xmlns:a16="http://schemas.microsoft.com/office/drawing/2014/main" val="3414837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Compensation can be made on a net basis when UCI is able to ensure that investor is the same final beneficiary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To be included in operating process and SLAs with delegates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To be included in operating process and SLAs with delegates</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dirty="0">
                        <a:highlight>
                          <a:srgbClr val="FFFF00"/>
                        </a:highlight>
                      </a:endParaRPr>
                    </a:p>
                  </a:txBody>
                  <a:tcPr anchor="ctr"/>
                </a:tc>
                <a:extLst>
                  <a:ext uri="{0D108BD9-81ED-4DB2-BD59-A6C34878D82A}">
                    <a16:rowId xmlns:a16="http://schemas.microsoft.com/office/drawing/2014/main" val="2535152507"/>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Methods for computation (compound and non-compound) must be disclosed in SOP</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To be included in operating process and SLAs with delegates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highlight>
                          <a:srgbClr val="FFFF00"/>
                        </a:highligh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To be included in operating process and SLAs with delegates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highlight>
                          <a:srgbClr val="FFFF00"/>
                        </a:highlight>
                      </a:endParaRPr>
                    </a:p>
                  </a:txBody>
                  <a:tcPr anchor="ctr"/>
                </a:tc>
                <a:extLst>
                  <a:ext uri="{0D108BD9-81ED-4DB2-BD59-A6C34878D82A}">
                    <a16:rowId xmlns:a16="http://schemas.microsoft.com/office/drawing/2014/main" val="4172771009"/>
                  </a:ext>
                </a:extLst>
              </a:tr>
              <a:tr h="259837">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5. Non-compliance with the UCI investment rules (IR)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5.1 Investment rules</a:t>
                      </a:r>
                    </a:p>
                  </a:txBody>
                  <a:tcPr/>
                </a:tc>
                <a:tc>
                  <a:txBody>
                    <a:bodyPr/>
                    <a:lstStyle/>
                    <a:p>
                      <a:endParaRPr lang="en-GB" sz="1000" dirty="0"/>
                    </a:p>
                  </a:txBody>
                  <a:tcPr>
                    <a:solidFill>
                      <a:schemeClr val="accent2"/>
                    </a:solidFill>
                  </a:tcPr>
                </a:tc>
                <a:tc>
                  <a:txBody>
                    <a:bodyPr/>
                    <a:lstStyle/>
                    <a:p>
                      <a:pPr marL="0" indent="0">
                        <a:buFont typeface="Wingdings" panose="05000000000000000000" pitchFamily="2" charset="2"/>
                        <a:buNone/>
                      </a:pPr>
                      <a:endParaRPr lang="en-GB" sz="1000" dirty="0"/>
                    </a:p>
                  </a:txBody>
                  <a:tcPr anchor="ctr">
                    <a:solidFill>
                      <a:schemeClr val="accent2"/>
                    </a:solidFill>
                  </a:tcPr>
                </a:tc>
                <a:extLst>
                  <a:ext uri="{0D108BD9-81ED-4DB2-BD59-A6C34878D82A}">
                    <a16:rowId xmlns:a16="http://schemas.microsoft.com/office/drawing/2014/main" val="199268505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UCIs must comply with IR continuously until dissolution or liquidation.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Reflect in process suspension of diversification rules in case of liquidation</a:t>
                      </a:r>
                    </a:p>
                  </a:txBody>
                  <a:tcPr/>
                </a:tc>
                <a:tc>
                  <a:txBody>
                    <a:bodyPr/>
                    <a:lstStyle/>
                    <a:p>
                      <a:pPr marL="0" indent="0">
                        <a:buFont typeface="Wingdings" panose="05000000000000000000" pitchFamily="2" charset="2"/>
                        <a:buNone/>
                      </a:pPr>
                      <a:r>
                        <a:rPr lang="en-GB" sz="1000"/>
                        <a:t>Not applicable as IR apply at pre-trade only</a:t>
                      </a:r>
                    </a:p>
                  </a:txBody>
                  <a:tcPr anchor="ctr"/>
                </a:tc>
                <a:extLst>
                  <a:ext uri="{0D108BD9-81ED-4DB2-BD59-A6C34878D82A}">
                    <a16:rowId xmlns:a16="http://schemas.microsoft.com/office/drawing/2014/main" val="1378313934"/>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Compliance includes adherence to eligibility rules, portfolio management techniques, and investment limitations specified by regulation and the UCI own governing doc.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a:t>
                      </a:r>
                    </a:p>
                    <a:p>
                      <a:endParaRPr lang="en-GB" sz="1000"/>
                    </a:p>
                  </a:txBody>
                  <a:tcPr/>
                </a:tc>
                <a:tc>
                  <a:txBody>
                    <a:bodyPr/>
                    <a:lstStyle/>
                    <a:p>
                      <a:pPr marL="0" indent="0">
                        <a:buFont typeface="Wingdings" panose="05000000000000000000" pitchFamily="2" charset="2"/>
                        <a:buNone/>
                      </a:pPr>
                      <a:r>
                        <a:rPr lang="en-GB" sz="1000" b="1"/>
                        <a:t>Action: </a:t>
                      </a:r>
                      <a:r>
                        <a:rPr lang="en-GB" sz="1000"/>
                        <a:t>extend current wording of SOP to RAIFs</a:t>
                      </a:r>
                    </a:p>
                    <a:p>
                      <a:pPr marL="0" indent="0">
                        <a:buFont typeface="Wingdings" panose="05000000000000000000" pitchFamily="2" charset="2"/>
                        <a:buNone/>
                      </a:pPr>
                      <a:r>
                        <a:rPr lang="en-GB" sz="1000" b="1"/>
                        <a:t>Status:</a:t>
                      </a:r>
                      <a:r>
                        <a:rPr lang="en-GB" sz="1000"/>
                        <a:t> Ongoing</a:t>
                      </a:r>
                    </a:p>
                  </a:txBody>
                  <a:tcPr anchor="ctr"/>
                </a:tc>
                <a:extLst>
                  <a:ext uri="{0D108BD9-81ED-4DB2-BD59-A6C34878D82A}">
                    <a16:rowId xmlns:a16="http://schemas.microsoft.com/office/drawing/2014/main" val="427896137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General practice: contractual quantitative investment rules of UCITS determined in relation to the NAV. Other UCIs: calculation basis to be specified in contractual doc.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a:t>
                      </a:r>
                    </a:p>
                    <a:p>
                      <a:endParaRPr lang="en-GB" sz="1000"/>
                    </a:p>
                  </a:txBody>
                  <a:tcPr/>
                </a:tc>
                <a:tc>
                  <a:txBody>
                    <a:bodyPr/>
                    <a:lstStyle/>
                    <a:p>
                      <a:pPr marL="0" indent="0">
                        <a:buFont typeface="Wingdings" panose="05000000000000000000" pitchFamily="2" charset="2"/>
                        <a:buNone/>
                      </a:pPr>
                      <a:r>
                        <a:rPr lang="en-GB" sz="1000" dirty="0"/>
                        <a:t>Calculation basis as described in PPM. </a:t>
                      </a:r>
                      <a:r>
                        <a:rPr lang="en-GB" sz="1000" b="1" dirty="0"/>
                        <a:t>Action: </a:t>
                      </a:r>
                      <a:r>
                        <a:rPr lang="en-GB" sz="1000" dirty="0"/>
                        <a:t>to reflect in IR SOP. </a:t>
                      </a:r>
                      <a:r>
                        <a:rPr lang="en-GB" sz="1000" b="1" dirty="0"/>
                        <a:t>Status: </a:t>
                      </a:r>
                      <a:r>
                        <a:rPr lang="en-GB" sz="1000" dirty="0"/>
                        <a:t>Ongoing</a:t>
                      </a:r>
                    </a:p>
                  </a:txBody>
                  <a:tcPr anchor="ctr"/>
                </a:tc>
                <a:extLst>
                  <a:ext uri="{0D108BD9-81ED-4DB2-BD59-A6C34878D82A}">
                    <a16:rowId xmlns:a16="http://schemas.microsoft.com/office/drawing/2014/main" val="679115557"/>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1EEA22FA-5EF6-297D-9F72-B103A2CA8B90}"/>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068233" y="190072"/>
            <a:ext cx="1614244" cy="793154"/>
          </a:xfrm>
          <a:prstGeom prst="rect">
            <a:avLst/>
          </a:prstGeom>
          <a:noFill/>
        </p:spPr>
      </p:pic>
    </p:spTree>
    <p:extLst>
      <p:ext uri="{BB962C8B-B14F-4D97-AF65-F5344CB8AC3E}">
        <p14:creationId xmlns:p14="http://schemas.microsoft.com/office/powerpoint/2010/main" val="353150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3624973659"/>
              </p:ext>
            </p:extLst>
          </p:nvPr>
        </p:nvGraphicFramePr>
        <p:xfrm>
          <a:off x="106925" y="1158385"/>
          <a:ext cx="11913838" cy="5495534"/>
        </p:xfrm>
        <a:graphic>
          <a:graphicData uri="http://schemas.openxmlformats.org/drawingml/2006/table">
            <a:tbl>
              <a:tblPr firstRow="1" bandRow="1">
                <a:tableStyleId>{5C22544A-7EE6-4342-B048-85BDC9FD1C3A}</a:tableStyleId>
              </a:tblPr>
              <a:tblGrid>
                <a:gridCol w="982136">
                  <a:extLst>
                    <a:ext uri="{9D8B030D-6E8A-4147-A177-3AD203B41FA5}">
                      <a16:colId xmlns:a16="http://schemas.microsoft.com/office/drawing/2014/main" val="1827951912"/>
                    </a:ext>
                  </a:extLst>
                </a:gridCol>
                <a:gridCol w="4804745">
                  <a:extLst>
                    <a:ext uri="{9D8B030D-6E8A-4147-A177-3AD203B41FA5}">
                      <a16:colId xmlns:a16="http://schemas.microsoft.com/office/drawing/2014/main" val="1435974772"/>
                    </a:ext>
                  </a:extLst>
                </a:gridCol>
                <a:gridCol w="2941969">
                  <a:extLst>
                    <a:ext uri="{9D8B030D-6E8A-4147-A177-3AD203B41FA5}">
                      <a16:colId xmlns:a16="http://schemas.microsoft.com/office/drawing/2014/main" val="3355527442"/>
                    </a:ext>
                  </a:extLst>
                </a:gridCol>
                <a:gridCol w="3184988">
                  <a:extLst>
                    <a:ext uri="{9D8B030D-6E8A-4147-A177-3AD203B41FA5}">
                      <a16:colId xmlns:a16="http://schemas.microsoft.com/office/drawing/2014/main" val="4031782528"/>
                    </a:ext>
                  </a:extLst>
                </a:gridCol>
              </a:tblGrid>
              <a:tr h="1419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practice)</a:t>
                      </a:r>
                    </a:p>
                  </a:txBody>
                  <a:tcPr>
                    <a:solidFill>
                      <a:srgbClr val="002060"/>
                    </a:solidFill>
                  </a:tcPr>
                </a:tc>
                <a:extLst>
                  <a:ext uri="{0D108BD9-81ED-4DB2-BD59-A6C34878D82A}">
                    <a16:rowId xmlns:a16="http://schemas.microsoft.com/office/drawing/2014/main" val="3180827482"/>
                  </a:ext>
                </a:extLst>
              </a:tr>
              <a:tr h="184383">
                <a:tc rowSpan="1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5. Non-compliance with the UCI investment rules (IR)</a:t>
                      </a:r>
                    </a:p>
                  </a:txBody>
                  <a:tcPr/>
                </a:tc>
                <a:tc>
                  <a:txBody>
                    <a:bodyPr/>
                    <a:lstStyle/>
                    <a:p>
                      <a:r>
                        <a:rPr lang="en-GB" sz="1000" b="1"/>
                        <a:t>5.2 Active and passive non-compliance with investment rules</a:t>
                      </a:r>
                    </a:p>
                  </a:txBody>
                  <a:tcPr anchor="ctr"/>
                </a:tc>
                <a:tc>
                  <a:txBody>
                    <a:bodyPr/>
                    <a:lstStyle/>
                    <a:p>
                      <a:endParaRPr lang="en-GB" sz="1000"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787583864"/>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u="sng"/>
                        <a:t>Passive Non-Compliance: </a:t>
                      </a:r>
                      <a:r>
                        <a:rPr lang="en-GB" sz="1000"/>
                        <a:t>Occurs independently of the UCI’s control, such as market fluctuations. Do not require CSSF notification but must be corrected promptly.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operating model</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219511147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For other UCIs: the consideration of the investors’ interest may justify, in specific circumstances, that the UCI </a:t>
                      </a:r>
                      <a:r>
                        <a:rPr lang="en-GB" sz="1000" dirty="0" err="1"/>
                        <a:t>dirigeants</a:t>
                      </a:r>
                      <a:r>
                        <a:rPr lang="en-GB" sz="1000" dirty="0"/>
                        <a:t> decide to keep the position concerned.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N/A</a:t>
                      </a:r>
                    </a:p>
                  </a:txBody>
                  <a:tcPr/>
                </a:tc>
                <a:tc>
                  <a:txBody>
                    <a:bodyPr/>
                    <a:lstStyle/>
                    <a:p>
                      <a:pPr marL="0" indent="0">
                        <a:buFont typeface="Wingdings" panose="05000000000000000000" pitchFamily="2" charset="2"/>
                        <a:buNone/>
                      </a:pPr>
                      <a:r>
                        <a:rPr lang="en-GB" sz="1000" dirty="0"/>
                        <a:t>N/A</a:t>
                      </a:r>
                    </a:p>
                  </a:txBody>
                  <a:tcPr anchor="ctr"/>
                </a:tc>
                <a:extLst>
                  <a:ext uri="{0D108BD9-81ED-4DB2-BD59-A6C34878D82A}">
                    <a16:rowId xmlns:a16="http://schemas.microsoft.com/office/drawing/2014/main" val="105192889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u="sng"/>
                        <a:t>Active Non-Compliance</a:t>
                      </a:r>
                      <a:r>
                        <a:rPr lang="en-GB" sz="1000"/>
                        <a:t>: Results from </a:t>
                      </a:r>
                    </a:p>
                    <a:p>
                      <a:pPr marL="171450" indent="-171450">
                        <a:buFontTx/>
                        <a:buChar char="-"/>
                      </a:pPr>
                      <a:r>
                        <a:rPr lang="en-GB" sz="1000"/>
                        <a:t>voluntary actions/transactions that cause a breach of IR. </a:t>
                      </a:r>
                    </a:p>
                    <a:p>
                      <a:pPr marL="171450" indent="-171450">
                        <a:buFontTx/>
                        <a:buChar char="-"/>
                      </a:pPr>
                      <a:r>
                        <a:rPr lang="en-GB" sz="1000"/>
                        <a:t>absence of actions/transactions where non-compliance was foreseeable/ avoidable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indent="0">
                        <a:buFontTx/>
                        <a:buNone/>
                      </a:pP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dirty="0"/>
                    </a:p>
                    <a:p>
                      <a:pPr marL="171450" indent="-171450">
                        <a:buFont typeface="Wingdings" panose="05000000000000000000" pitchFamily="2" charset="2"/>
                        <a:buChar char="ü"/>
                      </a:pPr>
                      <a:endParaRPr lang="en-GB" sz="1000" dirty="0"/>
                    </a:p>
                  </a:txBody>
                  <a:tcPr anchor="ctr"/>
                </a:tc>
                <a:extLst>
                  <a:ext uri="{0D108BD9-81ED-4DB2-BD59-A6C34878D82A}">
                    <a16:rowId xmlns:a16="http://schemas.microsoft.com/office/drawing/2014/main" val="402590104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indent="0">
                        <a:buFontTx/>
                        <a:buNone/>
                      </a:pPr>
                      <a:r>
                        <a:rPr lang="en-GB" sz="1000"/>
                        <a:t>Root cause: an intentional decision, inadvertence, human error or from operational or technical/IT failures in relation to a UCI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dirty="0"/>
                    </a:p>
                  </a:txBody>
                  <a:tcPr anchor="ctr"/>
                </a:tc>
                <a:extLst>
                  <a:ext uri="{0D108BD9-81ED-4DB2-BD59-A6C34878D82A}">
                    <a16:rowId xmlns:a16="http://schemas.microsoft.com/office/drawing/2014/main" val="49566091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5.3 Control arrangements for investment rules</a:t>
                      </a:r>
                    </a:p>
                  </a:txBody>
                  <a:tcPr/>
                </a:tc>
                <a:tc>
                  <a:txBody>
                    <a:bodyPr/>
                    <a:lstStyle/>
                    <a:p>
                      <a:endParaRPr lang="en-GB" sz="1000" dirty="0"/>
                    </a:p>
                  </a:txBody>
                  <a:tcPr>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dirty="0"/>
                    </a:p>
                  </a:txBody>
                  <a:tcPr>
                    <a:solidFill>
                      <a:schemeClr val="accent2"/>
                    </a:solidFill>
                  </a:tcPr>
                </a:tc>
                <a:extLst>
                  <a:ext uri="{0D108BD9-81ED-4DB2-BD59-A6C34878D82A}">
                    <a16:rowId xmlns:a16="http://schemas.microsoft.com/office/drawing/2014/main" val="512327863"/>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5.3.1 General principles: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Controls arrangements have to include pre and post trade controls  (post: at least on the following NAV). Frequency of controls must be laid down in the procedures.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operating model</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35426706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5.3.2 Compliance with IR between two NAVs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Controls must ensure that UCI comply with IR at all times (including intra-day). Verification of compliance can be performed at each NAV calculation except if: UCI engage significantly in intra-day transactions (materially exposed to risk of breach) or if NAV calculated on less frequent basis.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a:txBody>
                    <a:bodyPr/>
                    <a:lstStyle/>
                    <a:p>
                      <a:pPr marL="0" indent="0">
                        <a:buFont typeface="Wingdings" panose="05000000000000000000" pitchFamily="2" charset="2"/>
                        <a:buNone/>
                      </a:pPr>
                      <a:r>
                        <a:rPr lang="en-GB" sz="1000"/>
                        <a:t>Non applicable</a:t>
                      </a:r>
                    </a:p>
                  </a:txBody>
                  <a:tcPr anchor="ctr"/>
                </a:tc>
                <a:extLst>
                  <a:ext uri="{0D108BD9-81ED-4DB2-BD59-A6C34878D82A}">
                    <a16:rowId xmlns:a16="http://schemas.microsoft.com/office/drawing/2014/main" val="2278374518"/>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5.4 Correction of an instance of active non-compliance with IR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solidFill>
                      <a:schemeClr val="accent2"/>
                    </a:solidFill>
                  </a:tcPr>
                </a:tc>
                <a:tc>
                  <a:txBody>
                    <a:bodyPr/>
                    <a:lstStyle/>
                    <a:p>
                      <a:pPr marL="171450" indent="-171450">
                        <a:buFont typeface="Wingdings" panose="05000000000000000000" pitchFamily="2" charset="2"/>
                        <a:buChar char="ü"/>
                      </a:pPr>
                      <a:endParaRPr lang="en-GB" sz="1000" dirty="0"/>
                    </a:p>
                  </a:txBody>
                  <a:tcPr anchor="ctr">
                    <a:solidFill>
                      <a:schemeClr val="accent2"/>
                    </a:solidFill>
                  </a:tcPr>
                </a:tc>
                <a:extLst>
                  <a:ext uri="{0D108BD9-81ED-4DB2-BD59-A6C34878D82A}">
                    <a16:rowId xmlns:a16="http://schemas.microsoft.com/office/drawing/2014/main" val="1676331010"/>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Corrective action to be implemented immediately after detection for liquid UCIs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a:txBody>
                    <a:bodyPr/>
                    <a:lstStyle/>
                    <a:p>
                      <a:pPr marL="0" indent="0">
                        <a:buFont typeface="Wingdings" panose="05000000000000000000" pitchFamily="2" charset="2"/>
                        <a:buNone/>
                      </a:pPr>
                      <a:r>
                        <a:rPr lang="en-GB" sz="1000"/>
                        <a:t>Not applicable</a:t>
                      </a:r>
                    </a:p>
                  </a:txBody>
                  <a:tcPr anchor="ctr"/>
                </a:tc>
                <a:extLst>
                  <a:ext uri="{0D108BD9-81ED-4DB2-BD59-A6C34878D82A}">
                    <a16:rowId xmlns:a16="http://schemas.microsoft.com/office/drawing/2014/main" val="237556494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Corrective actions include: sale of positions, adjustments of the portfolio, decrease of borrowings, provision of collateral (for SFTs) or no action (in case of market or capital activity). Based on those, different principles of impact computation apply.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operating model</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1728388898"/>
                  </a:ext>
                </a:extLst>
              </a:tr>
              <a:tr h="169796">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 case of loss for the UCI, the UCI must be compensated. Thresholds do not apply.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As currently described in operating model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dirty="0"/>
                        <a:t>As currently described in operating model</a:t>
                      </a:r>
                    </a:p>
                    <a:p>
                      <a:pPr marL="0" indent="0">
                        <a:buFont typeface="Wingdings" panose="05000000000000000000" pitchFamily="2" charset="2"/>
                        <a:buNone/>
                      </a:pPr>
                      <a:endParaRPr lang="en-GB" sz="1000" b="0" dirty="0"/>
                    </a:p>
                  </a:txBody>
                  <a:tcPr anchor="ctr"/>
                </a:tc>
                <a:extLst>
                  <a:ext uri="{0D108BD9-81ED-4DB2-BD59-A6C34878D82A}">
                    <a16:rowId xmlns:a16="http://schemas.microsoft.com/office/drawing/2014/main" val="1771835775"/>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46E6623F-F86D-018C-CCD1-1703AE69EF8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812594" y="291520"/>
            <a:ext cx="1843802" cy="803865"/>
          </a:xfrm>
          <a:prstGeom prst="rect">
            <a:avLst/>
          </a:prstGeom>
          <a:noFill/>
        </p:spPr>
      </p:pic>
    </p:spTree>
    <p:extLst>
      <p:ext uri="{BB962C8B-B14F-4D97-AF65-F5344CB8AC3E}">
        <p14:creationId xmlns:p14="http://schemas.microsoft.com/office/powerpoint/2010/main" val="41037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4027470579"/>
              </p:ext>
            </p:extLst>
          </p:nvPr>
        </p:nvGraphicFramePr>
        <p:xfrm>
          <a:off x="139081" y="1016138"/>
          <a:ext cx="11885771" cy="5748455"/>
        </p:xfrm>
        <a:graphic>
          <a:graphicData uri="http://schemas.openxmlformats.org/drawingml/2006/table">
            <a:tbl>
              <a:tblPr firstRow="1" bandRow="1">
                <a:tableStyleId>{5C22544A-7EE6-4342-B048-85BDC9FD1C3A}</a:tableStyleId>
              </a:tblPr>
              <a:tblGrid>
                <a:gridCol w="979822">
                  <a:extLst>
                    <a:ext uri="{9D8B030D-6E8A-4147-A177-3AD203B41FA5}">
                      <a16:colId xmlns:a16="http://schemas.microsoft.com/office/drawing/2014/main" val="1827951912"/>
                    </a:ext>
                  </a:extLst>
                </a:gridCol>
                <a:gridCol w="6252471">
                  <a:extLst>
                    <a:ext uri="{9D8B030D-6E8A-4147-A177-3AD203B41FA5}">
                      <a16:colId xmlns:a16="http://schemas.microsoft.com/office/drawing/2014/main" val="1435974772"/>
                    </a:ext>
                  </a:extLst>
                </a:gridCol>
                <a:gridCol w="2429239">
                  <a:extLst>
                    <a:ext uri="{9D8B030D-6E8A-4147-A177-3AD203B41FA5}">
                      <a16:colId xmlns:a16="http://schemas.microsoft.com/office/drawing/2014/main" val="3355527442"/>
                    </a:ext>
                  </a:extLst>
                </a:gridCol>
                <a:gridCol w="2224239">
                  <a:extLst>
                    <a:ext uri="{9D8B030D-6E8A-4147-A177-3AD203B41FA5}">
                      <a16:colId xmlns:a16="http://schemas.microsoft.com/office/drawing/2014/main" val="4031782528"/>
                    </a:ext>
                  </a:extLst>
                </a:gridCol>
              </a:tblGrid>
              <a:tr h="419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practice)</a:t>
                      </a:r>
                    </a:p>
                  </a:txBody>
                  <a:tcPr>
                    <a:solidFill>
                      <a:srgbClr val="002060"/>
                    </a:solidFill>
                  </a:tcPr>
                </a:tc>
                <a:extLst>
                  <a:ext uri="{0D108BD9-81ED-4DB2-BD59-A6C34878D82A}">
                    <a16:rowId xmlns:a16="http://schemas.microsoft.com/office/drawing/2014/main" val="3180827482"/>
                  </a:ext>
                </a:extLst>
              </a:tr>
              <a:tr h="248482">
                <a:tc rowSpan="10">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5. Non-compliance with the UCI investment rules (IR)</a:t>
                      </a:r>
                    </a:p>
                  </a:txBody>
                  <a:tcPr/>
                </a:tc>
                <a:tc>
                  <a:txBody>
                    <a:bodyPr/>
                    <a:lstStyle/>
                    <a:p>
                      <a:r>
                        <a:rPr lang="en-GB" sz="1000" b="1"/>
                        <a:t>5.5 Correction methods for instance of non-compliance impact calculation</a:t>
                      </a:r>
                    </a:p>
                  </a:txBody>
                  <a:tcPr anchor="ctr"/>
                </a:tc>
                <a:tc>
                  <a:txBody>
                    <a:bodyPr/>
                    <a:lstStyle/>
                    <a:p>
                      <a:endParaRPr lang="en-GB" sz="1000" dirty="0"/>
                    </a:p>
                  </a:txBody>
                  <a:tcPr anchor="ctr">
                    <a:solidFill>
                      <a:schemeClr val="accent2"/>
                    </a:solidFill>
                  </a:tcPr>
                </a:tc>
                <a:tc>
                  <a:txBody>
                    <a:bodyPr/>
                    <a:lstStyle/>
                    <a:p>
                      <a:endParaRPr lang="en-GB" sz="1000" b="1" dirty="0"/>
                    </a:p>
                  </a:txBody>
                  <a:tcPr anchor="ctr">
                    <a:solidFill>
                      <a:schemeClr val="accent2"/>
                    </a:solidFill>
                  </a:tcPr>
                </a:tc>
                <a:extLst>
                  <a:ext uri="{0D108BD9-81ED-4DB2-BD59-A6C34878D82A}">
                    <a16:rowId xmlns:a16="http://schemas.microsoft.com/office/drawing/2014/main" val="787583864"/>
                  </a:ext>
                </a:extLst>
              </a:tr>
              <a:tr h="559084">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5.5.1 General provisions</a:t>
                      </a:r>
                    </a:p>
                    <a:p>
                      <a:r>
                        <a:rPr lang="en-GB" sz="1000"/>
                        <a:t>SOP to foresee use of methodology - to ensure breaches are treated consistently and objectively over time. Method determined at umbrella or sub-fund level (depend on nature of breach).</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tc>
                <a:tc rowSpan="7">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a:t>Not applicable</a:t>
                      </a:r>
                    </a:p>
                    <a:p>
                      <a:pPr marL="0" indent="0">
                        <a:buFont typeface="Wingdings" panose="05000000000000000000" pitchFamily="2" charset="2"/>
                        <a:buNone/>
                      </a:pPr>
                      <a:endParaRPr lang="en-GB" sz="1000" b="1"/>
                    </a:p>
                  </a:txBody>
                  <a:tcPr anchor="ctr"/>
                </a:tc>
                <a:extLst>
                  <a:ext uri="{0D108BD9-81ED-4DB2-BD59-A6C34878D82A}">
                    <a16:rowId xmlns:a16="http://schemas.microsoft.com/office/drawing/2014/main" val="2195111475"/>
                  </a:ext>
                </a:extLst>
              </a:tr>
              <a:tr h="264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Change of method only justified in the interest of investors. And requires approval of </a:t>
                      </a:r>
                      <a:r>
                        <a:rPr lang="en-GB" sz="1000" err="1"/>
                        <a:t>BoD</a:t>
                      </a:r>
                      <a:r>
                        <a:rPr lang="en-GB" sz="1000"/>
                        <a:t>.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a:p>
                  </a:txBody>
                  <a:tcPr anchor="ctr"/>
                </a:tc>
                <a:extLst>
                  <a:ext uri="{0D108BD9-81ED-4DB2-BD59-A6C34878D82A}">
                    <a16:rowId xmlns:a16="http://schemas.microsoft.com/office/drawing/2014/main" val="1051928895"/>
                  </a:ext>
                </a:extLst>
              </a:tr>
              <a:tr h="264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If breach results in net  profit for UCI, profit must remain with UCI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a:p>
                  </a:txBody>
                  <a:tcPr anchor="ctr"/>
                </a:tc>
                <a:extLst>
                  <a:ext uri="{0D108BD9-81ED-4DB2-BD59-A6C34878D82A}">
                    <a16:rowId xmlns:a16="http://schemas.microsoft.com/office/drawing/2014/main" val="4025901049"/>
                  </a:ext>
                </a:extLst>
              </a:tr>
              <a:tr h="7143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indent="0">
                        <a:buFontTx/>
                        <a:buNone/>
                      </a:pPr>
                      <a:r>
                        <a:rPr lang="en-GB" sz="1000" b="1"/>
                        <a:t>5.5.2 Modalities in relation to the determination of start &amp; end of an instance of active non-compliance with IR</a:t>
                      </a:r>
                    </a:p>
                    <a:p>
                      <a:pPr marL="0" indent="0">
                        <a:buFontTx/>
                        <a:buNone/>
                      </a:pPr>
                      <a:r>
                        <a:rPr lang="en-GB" sz="1000"/>
                        <a:t>Start and end dates of active breaches correspond to trading dates in case of transactions on portfolio and value dates when relates to cash/deposits.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Already applied in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Action: </a:t>
                      </a:r>
                      <a:r>
                        <a:rPr lang="en-GB" sz="1000"/>
                        <a:t>to reflect in IR SOP</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Status: </a:t>
                      </a:r>
                      <a:r>
                        <a:rPr lang="en-GB" sz="1000"/>
                        <a:t>Ongoing</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GB" sz="1000"/>
                    </a:p>
                  </a:txBody>
                  <a:tcPr anchor="ctr"/>
                </a:tc>
                <a:extLst>
                  <a:ext uri="{0D108BD9-81ED-4DB2-BD59-A6C34878D82A}">
                    <a16:rowId xmlns:a16="http://schemas.microsoft.com/office/drawing/2014/main" val="495660915"/>
                  </a:ext>
                </a:extLst>
              </a:tr>
              <a:tr h="7143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5.5.3.1 Correction methods – Accounting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sng"/>
                        <a:t>Definition: </a:t>
                      </a:r>
                      <a:r>
                        <a:rPr lang="en-GB" sz="1000" b="0"/>
                        <a:t>calculating G/L realised, based on accounting entries at the level of UCI. Method used by default for non-eligibility breach, exceedance of IR and borrowings. Accounting method used (FIFO, LIFO or WAC) to be specified in policy and procedure.</a:t>
                      </a:r>
                    </a:p>
                  </a:txBody>
                  <a:tcPr/>
                </a:tc>
                <a:tc>
                  <a:txBody>
                    <a:bodyPr/>
                    <a:lstStyle/>
                    <a:p>
                      <a:r>
                        <a:rPr lang="en-GB" sz="1000"/>
                        <a:t>As currently described in SOP - use of FIFO method</a:t>
                      </a:r>
                    </a:p>
                  </a:txBody>
                  <a:tcPr>
                    <a:solidFill>
                      <a:srgbClr val="DEF7F6"/>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txBody>
                  <a:tcPr/>
                </a:tc>
                <a:extLst>
                  <a:ext uri="{0D108BD9-81ED-4DB2-BD59-A6C34878D82A}">
                    <a16:rowId xmlns:a16="http://schemas.microsoft.com/office/drawing/2014/main" val="512327863"/>
                  </a:ext>
                </a:extLst>
              </a:tr>
              <a:tr h="1180289">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5.5.3.2 Correction methods – Economic method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sng"/>
                        <a:t>Definition: </a:t>
                      </a:r>
                      <a:r>
                        <a:rPr lang="en-GB" sz="1000" b="0" u="none"/>
                        <a:t>compares financial impact of active breach according to the accounting method of the performance that would have been realised in case the irregular investments would have had the same fluctuations as the portfolio invested in compliance (‘the comparative 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sng"/>
                        <a:t>Comparative reference </a:t>
                      </a:r>
                      <a:r>
                        <a:rPr lang="en-GB" sz="1000" b="0" u="none"/>
                        <a:t>must be representative of the investment policy (</a:t>
                      </a:r>
                      <a:r>
                        <a:rPr lang="en-GB" sz="1000" b="0" u="none" err="1"/>
                        <a:t>e.g</a:t>
                      </a:r>
                      <a:r>
                        <a:rPr lang="en-GB" sz="1000" b="0" u="none"/>
                        <a:t> benchmark of the UCI) and cannot be an isolated asset considered by the UCI as being representative of the irregular investment.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u="none"/>
                        <a:t>If prospectus refers to distinct investment pockets, SOP can define distinct comparative ref.</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As currently described in SOP - </a:t>
                      </a:r>
                      <a:r>
                        <a:rPr lang="en-GB" sz="1000" i="1"/>
                        <a:t>Only foreseen in case of breach on rule requiring minimum % of specific investment universe</a:t>
                      </a:r>
                    </a:p>
                  </a:txBody>
                  <a:tcPr/>
                </a:tc>
                <a:tc v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354267066"/>
                  </a:ext>
                </a:extLst>
              </a:tr>
              <a:tr h="714385">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5.5.3.3 Correction methods – Determination of financial impact in presence of several instances of non-compliance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Definition: instances of breaches that are closely linked (same origin or nature) and on overlapping period. Impact can be determined as the net result of the regularisations.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Already applied in practice. </a:t>
                      </a:r>
                      <a:r>
                        <a:rPr lang="en-GB" sz="1000" b="1"/>
                        <a:t>Action: </a:t>
                      </a:r>
                      <a:r>
                        <a:rPr lang="en-GB" sz="1000" b="0"/>
                        <a:t>to reflect in IR SOP. </a:t>
                      </a:r>
                      <a:r>
                        <a:rPr lang="en-GB" sz="1000" b="1"/>
                        <a:t>Status: </a:t>
                      </a:r>
                      <a:r>
                        <a:rPr lang="en-GB" sz="1000" b="0"/>
                        <a:t>Ongoing</a:t>
                      </a:r>
                    </a:p>
                  </a:txBody>
                  <a:tcPr/>
                </a:tc>
                <a:tc v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2278374518"/>
                  </a:ext>
                </a:extLst>
              </a:tr>
              <a:tr h="264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5.6 Non-compliance with IR resulting in significant NAV error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solidFill>
                      <a:schemeClr val="accent2"/>
                    </a:solidFill>
                  </a:tcPr>
                </a:tc>
                <a:tc>
                  <a:txBody>
                    <a:bodyPr/>
                    <a:lstStyle/>
                    <a:p>
                      <a:pPr marL="171450" indent="-171450">
                        <a:buFont typeface="Wingdings" panose="05000000000000000000" pitchFamily="2" charset="2"/>
                        <a:buChar char="ü"/>
                      </a:pPr>
                      <a:endParaRPr lang="en-GB" sz="1000" dirty="0"/>
                    </a:p>
                  </a:txBody>
                  <a:tcPr anchor="ctr">
                    <a:solidFill>
                      <a:schemeClr val="accent2"/>
                    </a:solidFill>
                  </a:tcPr>
                </a:tc>
                <a:extLst>
                  <a:ext uri="{0D108BD9-81ED-4DB2-BD59-A6C34878D82A}">
                    <a16:rowId xmlns:a16="http://schemas.microsoft.com/office/drawing/2014/main" val="1676331010"/>
                  </a:ext>
                </a:extLst>
              </a:tr>
              <a:tr h="403783">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Occurs when during the period of active breach, capital transactions have been executed with a significantly erroneous NAV. If impact of active breach above NAV threshold, apply Chap.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As currently described in SOP</a:t>
                      </a:r>
                    </a:p>
                  </a:txBody>
                  <a:tcPr/>
                </a:tc>
                <a:tc>
                  <a:txBody>
                    <a:bodyPr/>
                    <a:lstStyle/>
                    <a:p>
                      <a:pPr marL="0" indent="0">
                        <a:buFont typeface="Wingdings" panose="05000000000000000000" pitchFamily="2" charset="2"/>
                        <a:buNone/>
                      </a:pPr>
                      <a:r>
                        <a:rPr lang="en-GB" sz="1000" dirty="0"/>
                        <a:t>Not applicable</a:t>
                      </a:r>
                    </a:p>
                    <a:p>
                      <a:pPr marL="0" indent="0">
                        <a:buFont typeface="Wingdings" panose="05000000000000000000" pitchFamily="2" charset="2"/>
                        <a:buNone/>
                      </a:pPr>
                      <a:endParaRPr lang="en-GB" sz="1000" dirty="0"/>
                    </a:p>
                  </a:txBody>
                  <a:tcPr anchor="ctr"/>
                </a:tc>
                <a:extLst>
                  <a:ext uri="{0D108BD9-81ED-4DB2-BD59-A6C34878D82A}">
                    <a16:rowId xmlns:a16="http://schemas.microsoft.com/office/drawing/2014/main" val="306636496"/>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75457727-7949-2D10-3A33-41E01FDD4A1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920748" y="193198"/>
            <a:ext cx="1676653" cy="731034"/>
          </a:xfrm>
          <a:prstGeom prst="rect">
            <a:avLst/>
          </a:prstGeom>
          <a:noFill/>
        </p:spPr>
      </p:pic>
    </p:spTree>
    <p:extLst>
      <p:ext uri="{BB962C8B-B14F-4D97-AF65-F5344CB8AC3E}">
        <p14:creationId xmlns:p14="http://schemas.microsoft.com/office/powerpoint/2010/main" val="1375871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1506098302"/>
              </p:ext>
            </p:extLst>
          </p:nvPr>
        </p:nvGraphicFramePr>
        <p:xfrm>
          <a:off x="108258" y="1095385"/>
          <a:ext cx="11975484" cy="5659555"/>
        </p:xfrm>
        <a:graphic>
          <a:graphicData uri="http://schemas.openxmlformats.org/drawingml/2006/table">
            <a:tbl>
              <a:tblPr firstRow="1" bandRow="1">
                <a:tableStyleId>{5C22544A-7EE6-4342-B048-85BDC9FD1C3A}</a:tableStyleId>
              </a:tblPr>
              <a:tblGrid>
                <a:gridCol w="982136">
                  <a:extLst>
                    <a:ext uri="{9D8B030D-6E8A-4147-A177-3AD203B41FA5}">
                      <a16:colId xmlns:a16="http://schemas.microsoft.com/office/drawing/2014/main" val="1827951912"/>
                    </a:ext>
                  </a:extLst>
                </a:gridCol>
                <a:gridCol w="5373384">
                  <a:extLst>
                    <a:ext uri="{9D8B030D-6E8A-4147-A177-3AD203B41FA5}">
                      <a16:colId xmlns:a16="http://schemas.microsoft.com/office/drawing/2014/main" val="1435974772"/>
                    </a:ext>
                  </a:extLst>
                </a:gridCol>
                <a:gridCol w="2650733">
                  <a:extLst>
                    <a:ext uri="{9D8B030D-6E8A-4147-A177-3AD203B41FA5}">
                      <a16:colId xmlns:a16="http://schemas.microsoft.com/office/drawing/2014/main" val="3355527442"/>
                    </a:ext>
                  </a:extLst>
                </a:gridCol>
                <a:gridCol w="2969231">
                  <a:extLst>
                    <a:ext uri="{9D8B030D-6E8A-4147-A177-3AD203B41FA5}">
                      <a16:colId xmlns:a16="http://schemas.microsoft.com/office/drawing/2014/main" val="4031782528"/>
                    </a:ext>
                  </a:extLst>
                </a:gridCol>
              </a:tblGrid>
              <a:tr h="2559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practice)</a:t>
                      </a:r>
                    </a:p>
                  </a:txBody>
                  <a:tcPr>
                    <a:solidFill>
                      <a:srgbClr val="002060"/>
                    </a:solidFill>
                  </a:tcPr>
                </a:tc>
                <a:extLst>
                  <a:ext uri="{0D108BD9-81ED-4DB2-BD59-A6C34878D82A}">
                    <a16:rowId xmlns:a16="http://schemas.microsoft.com/office/drawing/2014/main" val="3180827482"/>
                  </a:ext>
                </a:extLst>
              </a:tr>
              <a:tr h="403260">
                <a:tc rowSpan="1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6. Other errors at UCI level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a:t>Includes all errors that results in UCI being non-compliant with the regulation or prospectus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include all errors in  operating model and ensure identification of detective controls by Oversight functions / via providers. </a:t>
                      </a:r>
                    </a:p>
                  </a:txBody>
                  <a:tcPr/>
                </a:tc>
                <a:tc hMerge="1">
                  <a:txBody>
                    <a:bodyPr/>
                    <a:lstStyle/>
                    <a:p>
                      <a:pPr marL="0" indent="0" algn="ctr">
                        <a:buFont typeface="Wingdings" panose="05000000000000000000" pitchFamily="2" charset="2"/>
                        <a:buNone/>
                      </a:pPr>
                      <a:endParaRPr lang="en-GB" sz="1000"/>
                    </a:p>
                  </a:txBody>
                  <a:tcPr anchor="ctr"/>
                </a:tc>
                <a:extLst>
                  <a:ext uri="{0D108BD9-81ED-4DB2-BD59-A6C34878D82A}">
                    <a16:rowId xmlns:a16="http://schemas.microsoft.com/office/drawing/2014/main" val="2195111475"/>
                  </a:ext>
                </a:extLst>
              </a:tr>
              <a:tr h="4032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IFM must immediately inform relevant parties (Admin, Depo, IFM Board and Fund </a:t>
                      </a:r>
                      <a:r>
                        <a:rPr lang="en-GB" sz="1000" err="1"/>
                        <a:t>BoD</a:t>
                      </a:r>
                      <a:r>
                        <a:rPr lang="en-GB" sz="1000"/>
                        <a:t>) and take corrective actions. Errors not included in those guidelines to be assessed.</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dk1"/>
                          </a:solidFill>
                          <a:latin typeface="+mn-lt"/>
                          <a:ea typeface="+mn-ea"/>
                          <a:cs typeface="+mn-cs"/>
                        </a:rPr>
                        <a:t>include in operating model and include escalation to </a:t>
                      </a:r>
                      <a:r>
                        <a:rPr lang="en-GB" sz="1000" kern="1200" dirty="0" err="1">
                          <a:solidFill>
                            <a:schemeClr val="dk1"/>
                          </a:solidFill>
                          <a:latin typeface="+mn-lt"/>
                          <a:ea typeface="+mn-ea"/>
                          <a:cs typeface="+mn-cs"/>
                        </a:rPr>
                        <a:t>BoD</a:t>
                      </a:r>
                      <a:endParaRPr lang="en-GB" sz="1000" kern="1200" dirty="0">
                        <a:solidFill>
                          <a:schemeClr val="dk1"/>
                        </a:solidFill>
                        <a:latin typeface="+mn-lt"/>
                        <a:ea typeface="+mn-ea"/>
                        <a:cs typeface="+mn-cs"/>
                      </a:endParaRPr>
                    </a:p>
                  </a:txBody>
                  <a:tcPr/>
                </a:tc>
                <a:tc hMerge="1">
                  <a:txBody>
                    <a:bodyPr/>
                    <a:lstStyle/>
                    <a:p>
                      <a:pPr marL="0" indent="0" algn="ctr">
                        <a:buFont typeface="Wingdings" panose="05000000000000000000" pitchFamily="2" charset="2"/>
                        <a:buNone/>
                      </a:pPr>
                      <a:endParaRPr lang="en-GB" sz="1000"/>
                    </a:p>
                  </a:txBody>
                  <a:tcPr anchor="ctr"/>
                </a:tc>
                <a:extLst>
                  <a:ext uri="{0D108BD9-81ED-4DB2-BD59-A6C34878D82A}">
                    <a16:rowId xmlns:a16="http://schemas.microsoft.com/office/drawing/2014/main" val="1051928895"/>
                  </a:ext>
                </a:extLst>
              </a:tr>
              <a:tr h="26444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Where errors negatively impact the UCI/investors, compensation thresholds do not apply.</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kern="1200" dirty="0">
                          <a:solidFill>
                            <a:schemeClr val="dk1"/>
                          </a:solidFill>
                          <a:latin typeface="+mn-lt"/>
                          <a:ea typeface="+mn-ea"/>
                          <a:cs typeface="+mn-cs"/>
                        </a:rPr>
                        <a:t>Action: </a:t>
                      </a:r>
                      <a:r>
                        <a:rPr lang="en-GB" sz="1000" kern="1200" dirty="0">
                          <a:solidFill>
                            <a:schemeClr val="dk1"/>
                          </a:solidFill>
                          <a:latin typeface="+mn-lt"/>
                          <a:ea typeface="+mn-ea"/>
                          <a:cs typeface="+mn-cs"/>
                        </a:rPr>
                        <a:t>to be included in SOP</a:t>
                      </a:r>
                    </a:p>
                  </a:txBody>
                  <a:tcPr/>
                </a:tc>
                <a:tc h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3319089921"/>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6.1 Incorrect application of Swing Pricing</a:t>
                      </a:r>
                    </a:p>
                  </a:txBody>
                  <a:tcPr/>
                </a:tc>
                <a:tc>
                  <a:txBody>
                    <a:bodyPr/>
                    <a:lstStyle/>
                    <a:p>
                      <a:pPr marL="0" indent="0">
                        <a:buFontTx/>
                        <a:buNone/>
                      </a:pPr>
                      <a:endParaRPr lang="en-GB" sz="1000" dirty="0"/>
                    </a:p>
                  </a:txBody>
                  <a:tcPr>
                    <a:solidFill>
                      <a:schemeClr val="accent2"/>
                    </a:solidFill>
                  </a:tcPr>
                </a:tc>
                <a:tc>
                  <a:txBody>
                    <a:bodyPr/>
                    <a:lstStyle/>
                    <a:p>
                      <a:pPr marL="171450" indent="-171450">
                        <a:buFont typeface="Wingdings" panose="05000000000000000000" pitchFamily="2" charset="2"/>
                        <a:buChar char="ü"/>
                      </a:pPr>
                      <a:endParaRPr lang="en-GB" sz="1000" dirty="0"/>
                    </a:p>
                  </a:txBody>
                  <a:tcPr anchor="ctr">
                    <a:solidFill>
                      <a:schemeClr val="accent2"/>
                    </a:solidFill>
                  </a:tcPr>
                </a:tc>
                <a:extLst>
                  <a:ext uri="{0D108BD9-81ED-4DB2-BD59-A6C34878D82A}">
                    <a16:rowId xmlns:a16="http://schemas.microsoft.com/office/drawing/2014/main" val="4025901049"/>
                  </a:ext>
                </a:extLst>
              </a:tr>
              <a:tr h="4032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indent="0">
                        <a:buFontTx/>
                        <a:buNone/>
                      </a:pPr>
                      <a:r>
                        <a:rPr lang="en-GB" sz="1000"/>
                        <a:t>Occur where application rules and min or max swing factors do not comply with prospectus or internal implementing modalities</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Already described Swing Pricing policy. </a:t>
                      </a:r>
                    </a:p>
                  </a:txBody>
                  <a:tcPr/>
                </a:tc>
                <a:tc rowSpan="2">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GB" sz="1000"/>
                        <a:t>Not applicable</a:t>
                      </a:r>
                    </a:p>
                  </a:txBody>
                  <a:tcPr anchor="ctr"/>
                </a:tc>
                <a:extLst>
                  <a:ext uri="{0D108BD9-81ED-4DB2-BD59-A6C34878D82A}">
                    <a16:rowId xmlns:a16="http://schemas.microsoft.com/office/drawing/2014/main" val="495660915"/>
                  </a:ext>
                </a:extLst>
              </a:tr>
              <a:tr h="4032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Similar application for all errors resulting from other dilution management tools such as anti-dilution levy, liquidity fees or commissions charging investors.</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highlight>
                          <a:srgbClr val="00FFFF"/>
                        </a:highlight>
                      </a:endParaRPr>
                    </a:p>
                  </a:txBody>
                  <a:tcPr/>
                </a:tc>
                <a:tc v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354267066"/>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6.2 Non-compliant payment of costs/fees at UCI level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1"/>
                    </a:p>
                  </a:txBody>
                  <a:tcPr>
                    <a:solidFill>
                      <a:srgbClr val="FFC000"/>
                    </a:solidFill>
                  </a:tcPr>
                </a:tc>
                <a:tc>
                  <a:txBody>
                    <a:bodyPr/>
                    <a:lstStyle/>
                    <a:p>
                      <a:pPr marL="0" indent="0">
                        <a:buFont typeface="Wingdings" panose="05000000000000000000" pitchFamily="2" charset="2"/>
                        <a:buNone/>
                      </a:pPr>
                      <a:endParaRPr lang="en-GB" sz="1000" b="1"/>
                    </a:p>
                  </a:txBody>
                  <a:tcPr anchor="ctr">
                    <a:solidFill>
                      <a:srgbClr val="FFC000"/>
                    </a:solidFill>
                  </a:tcPr>
                </a:tc>
                <a:extLst>
                  <a:ext uri="{0D108BD9-81ED-4DB2-BD59-A6C34878D82A}">
                    <a16:rowId xmlns:a16="http://schemas.microsoft.com/office/drawing/2014/main" val="2278374518"/>
                  </a:ext>
                </a:extLst>
              </a:tr>
              <a:tr h="4032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Occur where costs/fees are charged &amp; paid by the UCI without complying with prospectus. Do not refer to provisioning errors of costs/fees (covered by Chap 4)</a:t>
                      </a:r>
                    </a:p>
                  </a:txBody>
                  <a:tcPr/>
                </a:tc>
                <a:tc rowSpan="3"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t>Ensure adequate controls are documented and cross referenced in operating models and SLA where required.</a:t>
                      </a:r>
                    </a:p>
                  </a:txBody>
                  <a:tcPr anchor="ctr"/>
                </a:tc>
                <a:tc rowSpan="3"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676331010"/>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Overcharging: UCI must be compensated. Thresholds do not apply. </a:t>
                      </a:r>
                    </a:p>
                  </a:txBody>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tc>
                <a:tc hMerge="1" v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728388898"/>
                  </a:ext>
                </a:extLst>
              </a:tr>
              <a:tr h="8685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Undercharging: IFM to ensure that potential corrective actions do not cause loss to investors that were not concerned by these costs/fees. Two options for the UCI:</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00" b="0"/>
                        <a:t>Payment directly by the counterparty that caused the error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sz="1000" b="0"/>
                        <a:t>UCI to retroactively withdraw the amounts of insufficiently paid costs/fees and correct all erroneous NAVs over the period</a:t>
                      </a:r>
                    </a:p>
                  </a:txBody>
                  <a:tcPr/>
                </a:tc>
                <a:tc gridSpan="2"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a:p>
                  </a:txBody>
                  <a:tcPr/>
                </a:tc>
                <a:tc hMerge="1" v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771835775"/>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6.3 Incorrect application of cut-off rules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solidFill>
                      <a:schemeClr val="accent2"/>
                    </a:solidFill>
                  </a:tcPr>
                </a:tc>
                <a:tc>
                  <a:txBody>
                    <a:bodyPr/>
                    <a:lstStyle/>
                    <a:p>
                      <a:pPr marL="171450" indent="-171450">
                        <a:buFont typeface="Wingdings" panose="05000000000000000000" pitchFamily="2" charset="2"/>
                        <a:buChar char="ü"/>
                      </a:pPr>
                      <a:endParaRPr lang="en-GB" sz="1000" dirty="0"/>
                    </a:p>
                  </a:txBody>
                  <a:tcPr anchor="ctr">
                    <a:solidFill>
                      <a:schemeClr val="accent2"/>
                    </a:solidFill>
                  </a:tcPr>
                </a:tc>
                <a:extLst>
                  <a:ext uri="{0D108BD9-81ED-4DB2-BD59-A6C34878D82A}">
                    <a16:rowId xmlns:a16="http://schemas.microsoft.com/office/drawing/2014/main" val="896533482"/>
                  </a:ext>
                </a:extLst>
              </a:tr>
              <a:tr h="40326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Occur where sub/red orders introduced by investors in due form are executed on NAV that is prior or subsequent to the NAV described in prospectus provisions.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dirty="0"/>
                        <a:t>Controls documented. </a:t>
                      </a:r>
                    </a:p>
                  </a:txBody>
                  <a:tcPr/>
                </a:tc>
                <a:tc>
                  <a:txBody>
                    <a:bodyPr/>
                    <a:lstStyle/>
                    <a:p>
                      <a:pPr marL="0" indent="0">
                        <a:buFont typeface="Wingdings" panose="05000000000000000000" pitchFamily="2" charset="2"/>
                        <a:buNone/>
                      </a:pPr>
                      <a:r>
                        <a:rPr lang="en-GB" sz="1000"/>
                        <a:t>Not applicable</a:t>
                      </a:r>
                    </a:p>
                  </a:txBody>
                  <a:tcPr anchor="ctr"/>
                </a:tc>
                <a:extLst>
                  <a:ext uri="{0D108BD9-81ED-4DB2-BD59-A6C34878D82A}">
                    <a16:rowId xmlns:a16="http://schemas.microsoft.com/office/drawing/2014/main" val="2675673434"/>
                  </a:ext>
                </a:extLst>
              </a:tr>
              <a:tr h="264440">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UCI may request reimbursement of positive impact for well-informed investors.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2680203968"/>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6.4 Investment allocation errors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solidFill>
                      <a:schemeClr val="accent2"/>
                    </a:solidFill>
                  </a:tcPr>
                </a:tc>
                <a:tc>
                  <a:txBody>
                    <a:bodyPr/>
                    <a:lstStyle/>
                    <a:p>
                      <a:pPr marL="171450" indent="-171450">
                        <a:buFont typeface="Wingdings" panose="05000000000000000000" pitchFamily="2" charset="2"/>
                        <a:buChar char="ü"/>
                      </a:pPr>
                      <a:endParaRPr lang="en-GB" sz="1000" dirty="0"/>
                    </a:p>
                  </a:txBody>
                  <a:tcPr anchor="ctr">
                    <a:solidFill>
                      <a:schemeClr val="accent2"/>
                    </a:solidFill>
                  </a:tcPr>
                </a:tc>
                <a:extLst>
                  <a:ext uri="{0D108BD9-81ED-4DB2-BD59-A6C34878D82A}">
                    <a16:rowId xmlns:a16="http://schemas.microsoft.com/office/drawing/2014/main" val="1159946035"/>
                  </a:ext>
                </a:extLst>
              </a:tr>
              <a:tr h="26444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Occur where securities allocated to another UCI or sub-fund or share class.</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418622201"/>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B62334AE-9BED-1024-C1B1-0227C6FA4A39}"/>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215716" y="186814"/>
            <a:ext cx="1466760" cy="766916"/>
          </a:xfrm>
          <a:prstGeom prst="rect">
            <a:avLst/>
          </a:prstGeom>
          <a:noFill/>
        </p:spPr>
      </p:pic>
    </p:spTree>
    <p:extLst>
      <p:ext uri="{BB962C8B-B14F-4D97-AF65-F5344CB8AC3E}">
        <p14:creationId xmlns:p14="http://schemas.microsoft.com/office/powerpoint/2010/main" val="8696073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D45B21-5C69-4224-89AF-8742F3FB37B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graphicFrame>
        <p:nvGraphicFramePr>
          <p:cNvPr id="10" name="Table 7">
            <a:extLst>
              <a:ext uri="{FF2B5EF4-FFF2-40B4-BE49-F238E27FC236}">
                <a16:creationId xmlns:a16="http://schemas.microsoft.com/office/drawing/2014/main" id="{BA7C3886-9D67-3EB9-97B2-586A1A37CBFB}"/>
              </a:ext>
            </a:extLst>
          </p:cNvPr>
          <p:cNvGraphicFramePr>
            <a:graphicFrameLocks noGrp="1"/>
          </p:cNvGraphicFramePr>
          <p:nvPr>
            <p:extLst>
              <p:ext uri="{D42A27DB-BD31-4B8C-83A1-F6EECF244321}">
                <p14:modId xmlns:p14="http://schemas.microsoft.com/office/powerpoint/2010/main" val="3383457054"/>
              </p:ext>
            </p:extLst>
          </p:nvPr>
        </p:nvGraphicFramePr>
        <p:xfrm>
          <a:off x="99317" y="1095385"/>
          <a:ext cx="12092683" cy="5328651"/>
        </p:xfrm>
        <a:graphic>
          <a:graphicData uri="http://schemas.openxmlformats.org/drawingml/2006/table">
            <a:tbl>
              <a:tblPr firstRow="1" bandRow="1">
                <a:tableStyleId>{5C22544A-7EE6-4342-B048-85BDC9FD1C3A}</a:tableStyleId>
              </a:tblPr>
              <a:tblGrid>
                <a:gridCol w="986319">
                  <a:extLst>
                    <a:ext uri="{9D8B030D-6E8A-4147-A177-3AD203B41FA5}">
                      <a16:colId xmlns:a16="http://schemas.microsoft.com/office/drawing/2014/main" val="1827951912"/>
                    </a:ext>
                  </a:extLst>
                </a:gridCol>
                <a:gridCol w="5568593">
                  <a:extLst>
                    <a:ext uri="{9D8B030D-6E8A-4147-A177-3AD203B41FA5}">
                      <a16:colId xmlns:a16="http://schemas.microsoft.com/office/drawing/2014/main" val="1435974772"/>
                    </a:ext>
                  </a:extLst>
                </a:gridCol>
                <a:gridCol w="2640458">
                  <a:extLst>
                    <a:ext uri="{9D8B030D-6E8A-4147-A177-3AD203B41FA5}">
                      <a16:colId xmlns:a16="http://schemas.microsoft.com/office/drawing/2014/main" val="3355527442"/>
                    </a:ext>
                  </a:extLst>
                </a:gridCol>
                <a:gridCol w="2897313">
                  <a:extLst>
                    <a:ext uri="{9D8B030D-6E8A-4147-A177-3AD203B41FA5}">
                      <a16:colId xmlns:a16="http://schemas.microsoft.com/office/drawing/2014/main" val="4031782528"/>
                    </a:ext>
                  </a:extLst>
                </a:gridCol>
              </a:tblGrid>
              <a:tr h="2218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Area</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CSSF requirements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regulated UCIs</a:t>
                      </a:r>
                    </a:p>
                  </a:txBody>
                  <a:tcP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a:solidFill>
                            <a:schemeClr val="bg1"/>
                          </a:solidFill>
                        </a:rPr>
                        <a:t>Comments &amp; Actions – for RAIFs (best </a:t>
                      </a:r>
                      <a:r>
                        <a:rPr lang="en-GB" sz="1050" err="1">
                          <a:solidFill>
                            <a:schemeClr val="bg1"/>
                          </a:solidFill>
                        </a:rPr>
                        <a:t>pract</a:t>
                      </a:r>
                      <a:r>
                        <a:rPr lang="en-GB" sz="1050">
                          <a:solidFill>
                            <a:schemeClr val="bg1"/>
                          </a:solidFill>
                        </a:rPr>
                        <a:t>.)</a:t>
                      </a:r>
                    </a:p>
                  </a:txBody>
                  <a:tcPr>
                    <a:solidFill>
                      <a:srgbClr val="002060"/>
                    </a:solidFill>
                  </a:tcPr>
                </a:tc>
                <a:extLst>
                  <a:ext uri="{0D108BD9-81ED-4DB2-BD59-A6C34878D82A}">
                    <a16:rowId xmlns:a16="http://schemas.microsoft.com/office/drawing/2014/main" val="3180827482"/>
                  </a:ext>
                </a:extLst>
              </a:tr>
              <a:tr h="259837">
                <a:tc rowSpan="9">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7. General guidelines in relation to the correction of errors/non-compliance</a:t>
                      </a:r>
                    </a:p>
                  </a:txBody>
                  <a:tcPr/>
                </a:tc>
                <a:tc>
                  <a:txBody>
                    <a:bodyPr/>
                    <a:lstStyle/>
                    <a:p>
                      <a:r>
                        <a:rPr lang="en-GB" sz="1000" b="1"/>
                        <a:t>7.1 Payment of compensation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dirty="0"/>
                    </a:p>
                  </a:txBody>
                  <a:tcPr>
                    <a:solidFill>
                      <a:schemeClr val="accent2"/>
                    </a:solidFill>
                  </a:tcPr>
                </a:tc>
                <a:tc>
                  <a:txBody>
                    <a:bodyPr/>
                    <a:lstStyle/>
                    <a:p>
                      <a:pPr marL="0" indent="0">
                        <a:buFont typeface="Wingdings" panose="05000000000000000000" pitchFamily="2" charset="2"/>
                        <a:buNone/>
                      </a:pPr>
                      <a:endParaRPr lang="en-GB" sz="1000" dirty="0"/>
                    </a:p>
                  </a:txBody>
                  <a:tcPr anchor="ctr">
                    <a:solidFill>
                      <a:schemeClr val="accent2"/>
                    </a:solidFill>
                  </a:tcPr>
                </a:tc>
                <a:extLst>
                  <a:ext uri="{0D108BD9-81ED-4DB2-BD59-A6C34878D82A}">
                    <a16:rowId xmlns:a16="http://schemas.microsoft.com/office/drawing/2014/main" val="219511147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t>IFM to ensure remediation done without delay &amp; compensation paid upon quantification. Payment to UCI cannot be done via instalments nor deducted from future remunerations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a:tc>
                <a:tc hMerge="1">
                  <a:txBody>
                    <a:bodyPr/>
                    <a:lstStyle/>
                    <a:p>
                      <a:pPr marL="0" indent="0">
                        <a:buFont typeface="Wingdings" panose="05000000000000000000" pitchFamily="2" charset="2"/>
                        <a:buNone/>
                      </a:pPr>
                      <a:endParaRPr lang="en-GB" sz="1000"/>
                    </a:p>
                  </a:txBody>
                  <a:tcPr anchor="ctr"/>
                </a:tc>
                <a:extLst>
                  <a:ext uri="{0D108BD9-81ED-4DB2-BD59-A6C34878D82A}">
                    <a16:rowId xmlns:a16="http://schemas.microsoft.com/office/drawing/2014/main" val="1051928895"/>
                  </a:ext>
                </a:extLst>
              </a:tr>
              <a:tr h="259837">
                <a:tc vMerge="1">
                  <a:txBody>
                    <a:bodyPr/>
                    <a:lstStyle/>
                    <a:p>
                      <a:endParaRPr lang="en-GB"/>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7.2 Compensation to be made to investors and to the UCI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dirty="0">
                        <a:solidFill>
                          <a:schemeClr val="dk1"/>
                        </a:solidFill>
                        <a:latin typeface="+mn-lt"/>
                        <a:ea typeface="+mn-ea"/>
                        <a:cs typeface="+mn-cs"/>
                      </a:endParaRPr>
                    </a:p>
                  </a:txBody>
                  <a:tcPr>
                    <a:solidFill>
                      <a:schemeClr val="accent2"/>
                    </a:solidFill>
                  </a:tcPr>
                </a:tc>
                <a:tc>
                  <a:txBody>
                    <a:bodyPr/>
                    <a:lstStyle/>
                    <a:p>
                      <a:pPr marL="0" indent="0">
                        <a:buFont typeface="Wingdings" panose="05000000000000000000" pitchFamily="2" charset="2"/>
                        <a:buNone/>
                      </a:pPr>
                      <a:endParaRPr lang="en-GB" sz="1000" dirty="0"/>
                    </a:p>
                  </a:txBody>
                  <a:tcPr anchor="ctr">
                    <a:solidFill>
                      <a:schemeClr val="accent2"/>
                    </a:solidFill>
                  </a:tcPr>
                </a:tc>
                <a:extLst>
                  <a:ext uri="{0D108BD9-81ED-4DB2-BD59-A6C34878D82A}">
                    <a16:rowId xmlns:a16="http://schemas.microsoft.com/office/drawing/2014/main" val="3319089921"/>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r>
                        <a:rPr lang="en-GB" sz="1000" b="1"/>
                        <a:t>7.2.1 Specificities linked to financial intermediaries</a:t>
                      </a:r>
                    </a:p>
                    <a:p>
                      <a:r>
                        <a:rPr lang="en-GB" sz="1000" b="0"/>
                        <a:t>UCI must have in place the necessary arrangements to trace back the intermediation chain and ensure compensation is paid to the final beneficiary.</a:t>
                      </a:r>
                    </a:p>
                  </a:txBody>
                  <a:tcPr/>
                </a:tc>
                <a:tc rowSpan="2">
                  <a:txBody>
                    <a:bodyPr/>
                    <a:lstStyle/>
                    <a:p>
                      <a:pPr marL="0" indent="0">
                        <a:buFontTx/>
                        <a:buNone/>
                      </a:pPr>
                      <a:r>
                        <a:rPr lang="en-GB" sz="1000" b="1" dirty="0"/>
                        <a:t> </a:t>
                      </a:r>
                      <a:r>
                        <a:rPr lang="en-GB" sz="1000" dirty="0"/>
                        <a:t>implement controls to track back intermediation chain and compensate final beneficiary</a:t>
                      </a:r>
                    </a:p>
                  </a:txBody>
                  <a:tcPr anchor="ctr"/>
                </a:tc>
                <a:tc rowSpan="2">
                  <a:txBody>
                    <a:bodyPr/>
                    <a:lstStyle/>
                    <a:p>
                      <a:pPr marL="0" indent="0">
                        <a:buFont typeface="Wingdings" panose="05000000000000000000" pitchFamily="2" charset="2"/>
                        <a:buNone/>
                      </a:pPr>
                      <a:r>
                        <a:rPr lang="en-GB" sz="1000"/>
                        <a:t>N/A</a:t>
                      </a:r>
                    </a:p>
                  </a:txBody>
                  <a:tcPr anchor="ctr"/>
                </a:tc>
                <a:extLst>
                  <a:ext uri="{0D108BD9-81ED-4DB2-BD59-A6C34878D82A}">
                    <a16:rowId xmlns:a16="http://schemas.microsoft.com/office/drawing/2014/main" val="4025901049"/>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indent="0">
                        <a:buFontTx/>
                        <a:buNone/>
                      </a:pPr>
                      <a:r>
                        <a:rPr lang="en-GB" sz="1000"/>
                        <a:t>If not possible, UCI to ensure transmission of all the info to the intermediary and disclose in prospectus that rights of final beneficiaries may be affected when compensation is paid.</a:t>
                      </a: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a:p>
                  </a:txBody>
                  <a:tcPr/>
                </a:tc>
                <a:tc vMerge="1">
                  <a:txBody>
                    <a:bodyPr/>
                    <a:lstStyle/>
                    <a:p>
                      <a:endParaRPr/>
                    </a:p>
                  </a:txBody>
                  <a:tcPr anchor="ctr"/>
                </a:tc>
                <a:extLst>
                  <a:ext uri="{0D108BD9-81ED-4DB2-BD59-A6C34878D82A}">
                    <a16:rowId xmlns:a16="http://schemas.microsoft.com/office/drawing/2014/main" val="49566091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7.2.2 Use of de minimis rule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De minimis apply to compensation to investors and must be included in internal SOPs. Do not apply in case of compensation to UCI (unless amount is lower than 1 monetary unit)</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dirty="0"/>
                        <a:t>include de minimis in  operating model</a:t>
                      </a:r>
                    </a:p>
                  </a:txBody>
                  <a:tcPr anchor="ct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354267066"/>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7.2.3 Investors compensation through allocation of additional units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Only when investors still holds units at the time of the compensation</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t>currently done in practice. </a:t>
                      </a:r>
                      <a:endParaRPr lang="en-GB" sz="1000" dirty="0"/>
                    </a:p>
                  </a:txBody>
                  <a:tcPr anchor="ct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2278374518"/>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7.3 Treatment of non-compensated amounts and transfer to </a:t>
                      </a:r>
                      <a:r>
                        <a:rPr lang="en-GB" sz="1000" b="1" err="1"/>
                        <a:t>Caisse</a:t>
                      </a:r>
                      <a:r>
                        <a:rPr lang="en-GB" sz="1000" b="1"/>
                        <a:t> de Consignation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If IFM do not manage to pay compensation to former investors, consignment request to be filed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dirty="0"/>
                        <a:t>Standard operating model to be updated to include this.</a:t>
                      </a:r>
                    </a:p>
                  </a:txBody>
                  <a:tcPr/>
                </a:tc>
                <a:tc>
                  <a:txBody>
                    <a:bodyPr/>
                    <a:lstStyle/>
                    <a:p>
                      <a:pPr marL="0" indent="0">
                        <a:buFont typeface="Wingdings" panose="05000000000000000000" pitchFamily="2" charset="2"/>
                        <a:buNone/>
                      </a:pPr>
                      <a:r>
                        <a:rPr lang="en-GB" sz="1000"/>
                        <a:t>Not applicable</a:t>
                      </a:r>
                    </a:p>
                  </a:txBody>
                  <a:tcPr anchor="ctr"/>
                </a:tc>
                <a:extLst>
                  <a:ext uri="{0D108BD9-81ED-4DB2-BD59-A6C34878D82A}">
                    <a16:rowId xmlns:a16="http://schemas.microsoft.com/office/drawing/2014/main" val="1676331010"/>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1"/>
                        <a:t>7.4 Bearing the fees resulting from the corrective 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Include any direct or indirect fees linked to corrective actions and cannot be borne by the UCI</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t>currently done in practice</a:t>
                      </a:r>
                      <a:endParaRPr lang="en-GB" sz="100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771835775"/>
                  </a:ext>
                </a:extLst>
              </a:tr>
              <a:tr h="259837">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8. </a:t>
                      </a:r>
                      <a:r>
                        <a:rPr lang="en-GB" sz="1200" b="1" u="none" err="1"/>
                        <a:t>Interven</a:t>
                      </a:r>
                      <a:r>
                        <a:rPr lang="en-GB" sz="1200" b="1" u="none"/>
                        <a:t>- </a:t>
                      </a:r>
                      <a:r>
                        <a:rPr lang="en-GB" sz="1200" b="1" u="none" err="1"/>
                        <a:t>tion</a:t>
                      </a:r>
                      <a:r>
                        <a:rPr lang="en-GB" sz="1200" b="1" u="none"/>
                        <a:t> of REA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REA to perform additional controls (after detection) where breach/error on UCITS with total compensation above EUR50K or compensation to single investor above EUR5K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b="0" dirty="0"/>
                    </a:p>
                  </a:txBody>
                  <a:tcPr/>
                </a:tc>
                <a:tc>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4262725780"/>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REA to control all instances of errors/breaches as part of the separate report</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142130360"/>
                  </a:ext>
                </a:extLst>
              </a:tr>
              <a:tr h="259837">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u="none"/>
                        <a:t>9. Notification to Authorities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Notification form to be sent to CSSF 4 to 8 weeks after identification + special report within 3 months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12785353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Corrective actions are integrated in CSSF’s supervisory work in accordance with risk-based approach</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00" b="0" dirty="0"/>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2010536725"/>
                  </a:ext>
                </a:extLst>
              </a:tr>
              <a:tr h="259837">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u="non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a:t>Notification to authorities where fund is marketed in accordance with applicable rules</a:t>
                      </a:r>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0" dirty="0"/>
                        <a:t> Further investigate local requirements where funds are being marketed</a:t>
                      </a:r>
                    </a:p>
                  </a:txBody>
                  <a:tcPr/>
                </a:tc>
                <a:tc hMerge="1">
                  <a:txBody>
                    <a:bodyPr/>
                    <a:lstStyle/>
                    <a:p>
                      <a:pPr marL="171450" indent="-171450">
                        <a:buFont typeface="Wingdings" panose="05000000000000000000" pitchFamily="2" charset="2"/>
                        <a:buChar char="ü"/>
                      </a:pPr>
                      <a:endParaRPr lang="en-GB" sz="1000"/>
                    </a:p>
                  </a:txBody>
                  <a:tcPr anchor="ctr"/>
                </a:tc>
                <a:extLst>
                  <a:ext uri="{0D108BD9-81ED-4DB2-BD59-A6C34878D82A}">
                    <a16:rowId xmlns:a16="http://schemas.microsoft.com/office/drawing/2014/main" val="1204833867"/>
                  </a:ext>
                </a:extLst>
              </a:tr>
            </a:tbl>
          </a:graphicData>
        </a:graphic>
      </p:graphicFrame>
      <p:sp>
        <p:nvSpPr>
          <p:cNvPr id="13" name="Title 4">
            <a:extLst>
              <a:ext uri="{FF2B5EF4-FFF2-40B4-BE49-F238E27FC236}">
                <a16:creationId xmlns:a16="http://schemas.microsoft.com/office/drawing/2014/main" id="{DB2E11EE-2E59-4F73-B843-E65ACF416B9D}"/>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C5588434-5938-AD4E-9D00-187F00C23A0C}"/>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871586" y="147484"/>
            <a:ext cx="1810890" cy="947901"/>
          </a:xfrm>
          <a:prstGeom prst="rect">
            <a:avLst/>
          </a:prstGeom>
          <a:noFill/>
        </p:spPr>
      </p:pic>
    </p:spTree>
    <p:extLst>
      <p:ext uri="{BB962C8B-B14F-4D97-AF65-F5344CB8AC3E}">
        <p14:creationId xmlns:p14="http://schemas.microsoft.com/office/powerpoint/2010/main" val="2420753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EF325B-4B04-62C8-AD85-2EE45D5DFF60}"/>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8771A8C4-52FC-F265-3EB6-E094FA17E73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6" name="Object 5" hidden="1">
                        <a:extLst>
                          <a:ext uri="{FF2B5EF4-FFF2-40B4-BE49-F238E27FC236}">
                            <a16:creationId xmlns:a16="http://schemas.microsoft.com/office/drawing/2014/main" id="{BAD45B21-5C69-4224-89AF-8742F3FB37B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4">
            <a:extLst>
              <a:ext uri="{FF2B5EF4-FFF2-40B4-BE49-F238E27FC236}">
                <a16:creationId xmlns:a16="http://schemas.microsoft.com/office/drawing/2014/main" id="{82BC0ADE-51C9-1411-D155-CF40754E2956}"/>
              </a:ext>
            </a:extLst>
          </p:cNvPr>
          <p:cNvSpPr>
            <a:spLocks noGrp="1"/>
          </p:cNvSpPr>
          <p:nvPr>
            <p:ph type="title"/>
          </p:nvPr>
        </p:nvSpPr>
        <p:spPr>
          <a:xfrm>
            <a:off x="515938" y="15385"/>
            <a:ext cx="11166538" cy="1080000"/>
          </a:xfrm>
        </p:spPr>
        <p:txBody>
          <a:bodyPr vert="horz"/>
          <a:lstStyle/>
          <a:p>
            <a:r>
              <a:rPr lang="en-GB"/>
              <a:t>CSSF Circular 24/856</a:t>
            </a:r>
            <a:br>
              <a:rPr lang="en-GB"/>
            </a:br>
            <a:r>
              <a:rPr lang="en-GB" sz="2400" b="0" i="1"/>
              <a:t>Summary of gap analysis</a:t>
            </a:r>
            <a:endParaRPr lang="en-GB" b="0" i="1"/>
          </a:p>
        </p:txBody>
      </p:sp>
      <p:pic>
        <p:nvPicPr>
          <p:cNvPr id="2" name="Picture 1">
            <a:extLst>
              <a:ext uri="{FF2B5EF4-FFF2-40B4-BE49-F238E27FC236}">
                <a16:creationId xmlns:a16="http://schemas.microsoft.com/office/drawing/2014/main" id="{C431D27D-D08A-7746-5F17-EDDB4272CC56}"/>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9871586" y="147484"/>
            <a:ext cx="1810890" cy="947901"/>
          </a:xfrm>
          <a:prstGeom prst="rect">
            <a:avLst/>
          </a:prstGeom>
          <a:noFill/>
        </p:spPr>
      </p:pic>
      <p:sp>
        <p:nvSpPr>
          <p:cNvPr id="3" name="TextBox 2">
            <a:extLst>
              <a:ext uri="{FF2B5EF4-FFF2-40B4-BE49-F238E27FC236}">
                <a16:creationId xmlns:a16="http://schemas.microsoft.com/office/drawing/2014/main" id="{1050ACE4-5EBF-FCD7-193B-C337BBCEBBAE}"/>
              </a:ext>
            </a:extLst>
          </p:cNvPr>
          <p:cNvSpPr txBox="1"/>
          <p:nvPr/>
        </p:nvSpPr>
        <p:spPr>
          <a:xfrm>
            <a:off x="1042219" y="1710813"/>
            <a:ext cx="10107562" cy="1200329"/>
          </a:xfrm>
          <a:prstGeom prst="rect">
            <a:avLst/>
          </a:prstGeom>
          <a:noFill/>
        </p:spPr>
        <p:txBody>
          <a:bodyPr wrap="square" rtlCol="0">
            <a:spAutoFit/>
          </a:bodyPr>
          <a:lstStyle/>
          <a:p>
            <a:r>
              <a:rPr lang="en-GB" b="1" dirty="0"/>
              <a:t>Important Information</a:t>
            </a:r>
          </a:p>
          <a:p>
            <a:endParaRPr lang="en-GB" dirty="0"/>
          </a:p>
          <a:p>
            <a:r>
              <a:rPr lang="en-GB" dirty="0"/>
              <a:t>This document has been produced for Findel members and is for guidance purposes.  </a:t>
            </a:r>
          </a:p>
          <a:p>
            <a:r>
              <a:rPr lang="en-GB" dirty="0"/>
              <a:t>This document should not be copied or distributed without written consent from The Findel Group.</a:t>
            </a:r>
          </a:p>
        </p:txBody>
      </p:sp>
    </p:spTree>
    <p:extLst>
      <p:ext uri="{BB962C8B-B14F-4D97-AF65-F5344CB8AC3E}">
        <p14:creationId xmlns:p14="http://schemas.microsoft.com/office/powerpoint/2010/main" val="31866632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283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1.77803100000000013914E+00&quot;&gt;&lt;m_msothmcolidx val=&quot;0&quot;/&gt;&lt;m_rgb r=&quot;F5&quot; g=&quot;F5&quot; b=&quot;F5&quot;/&gt;&lt;/elem&gt;&lt;elem m_fUsage=&quot;1.05814973700304015836E+00&quot;&gt;&lt;m_msothmcolidx val=&quot;0&quot;/&gt;&lt;m_rgb r=&quot;D9&quot; g=&quot;D9&quot; b=&quot;D9&quot;/&gt;&lt;/elem&gt;&lt;elem m_fUsage=&quot;9.11161911830149606750E-01&quot;&gt;&lt;m_msothmcolidx val=&quot;0&quot;/&gt;&lt;m_rgb r=&quot;D7&quot; g=&quot;EE&quot; b=&quot;EF&quot;/&gt;&lt;/elem&gt;&lt;elem m_fUsage=&quot;9.00000000000000022204E-01&quot;&gt;&lt;m_msothmcolidx val=&quot;0&quot;/&gt;&lt;m_rgb r=&quot;CF&quot; g=&quot;CF&quot; b=&quot;CF&quot;/&gt;&lt;/elem&gt;&lt;elem m_fUsage=&quot;8.10000000000000053291E-01&quot;&gt;&lt;m_msothmcolidx val=&quot;0&quot;/&gt;&lt;m_rgb r=&quot;D7&quot; g=&quot;D7&quot; b=&quot;D7&quot;/&gt;&lt;/elem&gt;&lt;elem m_fUsage=&quot;7.29000000000000092371E-01&quot;&gt;&lt;m_msothmcolidx val=&quot;0&quot;/&gt;&lt;m_rgb r=&quot;E9&quot; g=&quot;E9&quot; b=&quot;E9&quot;/&gt;&lt;/elem&gt;&lt;elem m_fUsage=&quot;5.34037480501876160588E-01&quot;&gt;&lt;m_msothmcolidx val=&quot;0&quot;/&gt;&lt;m_rgb r=&quot;B4&quot; g=&quot;B4&quot; b=&quot;B4&quot;/&gt;&lt;/elem&gt;&lt;elem m_fUsage=&quot;4.30467210000000155556E-01&quot;&gt;&lt;m_msothmcolidx val=&quot;0&quot;/&gt;&lt;m_rgb r=&quot;EA&quot; g=&quot;F5&quot; b=&quot;F7&quot;/&gt;&lt;/elem&gt;&lt;elem m_fUsage=&quot;3.48678440100000153201E-01&quot;&gt;&lt;m_msothmcolidx val=&quot;0&quot;/&gt;&lt;m_rgb r=&quot;FF&quot; g=&quot;EF&quot; b=&quot;97&quot;/&gt;&lt;/elem&gt;&lt;elem m_fUsage=&quot;3.13810596090000171188E-01&quot;&gt;&lt;m_msothmcolidx val=&quot;0&quot;/&gt;&lt;m_rgb r=&quot;FF&quot; g=&quot;F3&quot; b=&quot;B0&quot;/&gt;&lt;/elem&gt;&lt;elem m_fUsage=&quot;2.95606462614348641793E-01&quot;&gt;&lt;m_msothmcolidx val=&quot;0&quot;/&gt;&lt;m_rgb r=&quot;CC&quot; g=&quot;DE&quot; b=&quot;E2&quot;/&gt;&lt;/elem&gt;&lt;elem m_fUsage=&quot;2.82429536481000165171E-01&quot;&gt;&lt;m_msothmcolidx val=&quot;0&quot;/&gt;&lt;m_rgb r=&quot;FF&quot; g=&quot;F5&quot; b=&quot;BF&quot;/&gt;&lt;/elem&gt;&lt;elem m_fUsage=&quot;2.54186582832900132001E-01&quot;&gt;&lt;m_msothmcolidx val=&quot;0&quot;/&gt;&lt;m_rgb r=&quot;FF&quot; g=&quot;EB&quot; b=&quot;79&quot;/&gt;&lt;/elem&gt;&lt;elem m_fUsage=&quot;2.28767924549610118801E-01&quot;&gt;&lt;m_msothmcolidx val=&quot;0&quot;/&gt;&lt;m_rgb r=&quot;B8&quot; g=&quot;E0&quot; b=&quot;E2&quot;/&gt;&lt;/elem&gt;&lt;elem m_fUsage=&quot;2.26311109346515937357E-01&quot;&gt;&lt;m_msothmcolidx val=&quot;0&quot;/&gt;&lt;m_rgb r=&quot;F2&quot; g=&quot;F2&quot; b=&quot;F2&quot;/&gt;&lt;/elem&gt;&lt;elem m_fUsage=&quot;2.05891132094649098594E-01&quot;&gt;&lt;m_msothmcolidx val=&quot;0&quot;/&gt;&lt;m_rgb r=&quot;AE&quot; g=&quot;DD&quot; b=&quot;DF&quot;/&gt;&lt;/elem&gt;&lt;elem m_fUsage=&quot;1.85302018885184188735E-01&quot;&gt;&lt;m_msothmcolidx val=&quot;0&quot;/&gt;&lt;m_rgb r=&quot;A6&quot; g=&quot;D9&quot; b=&quot;DB&quot;/&gt;&lt;/elem&gt;&lt;elem m_fUsage=&quot;1.26098124296999014593E-01&quot;&gt;&lt;m_msothmcolidx val=&quot;0&quot;/&gt;&lt;m_rgb r=&quot;FF&quot; g=&quot;F7&quot; b=&quot;CC&quot;/&gt;&lt;/elem&gt;&lt;elem m_fUsage=&quot;5.23347633027360994995E-02&quot;&gt;&lt;m_msothmcolidx val=&quot;0&quot;/&gt;&lt;m_rgb r=&quot;F7&quot; g=&quot;F7&quot; b=&quot;F7&quot;/&gt;&lt;/elem&gt;&lt;elem m_fUsage=&quot;4.71012869724624916312E-02&quot;&gt;&lt;m_msothmcolidx val=&quot;0&quot;/&gt;&lt;m_rgb r=&quot;E1&quot; g=&quot;E1&quot; b=&quot;E1&quot;/&gt;&lt;/elem&gt;&lt;elem m_fUsage=&quot;4.65471102329252026109E-02&quot;&gt;&lt;m_msothmcolidx val=&quot;0&quot;/&gt;&lt;m_rgb r=&quot;D6&quot; g=&quot;D6&quot; b=&quot;D6&quot;/&gt;&lt;/elem&gt;&lt;elem m_fUsage=&quot;4.23911582752162438559E-02&quot;&gt;&lt;m_msothmcolidx val=&quot;0&quot;/&gt;&lt;m_rgb r=&quot;C5&quot; g=&quot;C5&quot; b=&quot;C5&quot;/&gt;&lt;/elem&gt;&lt;elem m_fUsage=&quot;3.81520424476946215520E-02&quot;&gt;&lt;m_msothmcolidx val=&quot;0&quot;/&gt;&lt;m_rgb r=&quot;A7&quot; g=&quot;A7&quot; b=&quot;A7&quot;/&gt;&lt;/elem&gt;&lt;elem m_fUsage=&quot;3.43368382029251573151E-02&quot;&gt;&lt;m_msothmcolidx val=&quot;0&quot;/&gt;&lt;m_rgb r=&quot;FF&quot; g=&quot;E4&quot; b=&quot;4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Yellow content slides">
  <a:themeElements>
    <a:clrScheme name="Custom 2">
      <a:dk1>
        <a:srgbClr val="191919"/>
      </a:dk1>
      <a:lt1>
        <a:srgbClr val="FFFFFF"/>
      </a:lt1>
      <a:dk2>
        <a:srgbClr val="535353"/>
      </a:dk2>
      <a:lt2>
        <a:srgbClr val="00596C"/>
      </a:lt2>
      <a:accent1>
        <a:srgbClr val="39A9AD"/>
      </a:accent1>
      <a:accent2>
        <a:srgbClr val="FFD900"/>
      </a:accent2>
      <a:accent3>
        <a:srgbClr val="004FB6"/>
      </a:accent3>
      <a:accent4>
        <a:srgbClr val="33A074"/>
      </a:accent4>
      <a:accent5>
        <a:srgbClr val="FF9500"/>
      </a:accent5>
      <a:accent6>
        <a:srgbClr val="360045"/>
      </a:accent6>
      <a:hlink>
        <a:srgbClr val="004EB6"/>
      </a:hlink>
      <a:folHlink>
        <a:srgbClr val="011892"/>
      </a:folHlink>
    </a:clrScheme>
    <a:fontScheme name="Aviva 1">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viva PowerPoint 04-2021" id="{5F7C157B-E911-DF4E-BF3F-0C497D6F27E6}" vid="{2D5C61D3-6472-8B42-BA58-B7888A8D03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VariableListDefinition name="AD_HOC" displayName="AD_HOC" id="e5d388a1-6099-446d-abf3-27c9c6b17187" isdomainofvalue="False" dataSourceId="3e8f9637-06b1-454c-9c62-c4f238d023cf"/>
</file>

<file path=customXml/item10.xml><?xml version="1.0" encoding="utf-8"?>
<AllExternalAdhocVariableMappings/>
</file>

<file path=customXml/item2.xml><?xml version="1.0" encoding="utf-8"?>
<VariableList UniqueId="e5d388a1-6099-446d-abf3-27c9c6b17187" Name="AD_HOC" ContentType="XML" MajorVersion="0" MinorVersion="1" isLocalCopy="False" IsBaseObject="False" DataSourceId="3e8f9637-06b1-454c-9c62-c4f238d023cf" DataSourceMajorVersion="0" DataSourceMinorVersion="1"/>
</file>

<file path=customXml/item3.xml><?xml version="1.0" encoding="utf-8"?>
<VariableList UniqueId="6010d46c-4c40-4e4d-b53b-28d7dacff4b2" Name="System" ContentType="XML" MajorVersion="0" MinorVersion="1" isLocalCopy="False" IsBaseObject="False" DataSourceId="86d59d46-84d2-4f96-8927-bcf78f042ebf" DataSourceMajorVersion="0" DataSourceMinorVersion="1"/>
</file>

<file path=customXml/item4.xml><?xml version="1.0" encoding="utf-8"?>
<ct:contentTypeSchema xmlns:ct="http://schemas.microsoft.com/office/2006/metadata/contentType" xmlns:ma="http://schemas.microsoft.com/office/2006/metadata/properties/metaAttributes" ct:_="" ma:_="" ma:contentTypeName="Document" ma:contentTypeID="0x0101008752E1DDE3936249ABB73099847F41F4" ma:contentTypeVersion="8" ma:contentTypeDescription="Create a new document." ma:contentTypeScope="" ma:versionID="8898dfa206162010b034e7cea23f6aa0">
  <xsd:schema xmlns:xsd="http://www.w3.org/2001/XMLSchema" xmlns:xs="http://www.w3.org/2001/XMLSchema" xmlns:p="http://schemas.microsoft.com/office/2006/metadata/properties" xmlns:ns2="38a1d003-fc10-4399-9100-135aef91f91e" xmlns:ns3="cee3217a-6797-41a6-ad56-9e8ecb79d239" targetNamespace="http://schemas.microsoft.com/office/2006/metadata/properties" ma:root="true" ma:fieldsID="8157ecc3250d75e85f334bc562122880" ns2:_="" ns3:_="">
    <xsd:import namespace="38a1d003-fc10-4399-9100-135aef91f91e"/>
    <xsd:import namespace="cee3217a-6797-41a6-ad56-9e8ecb79d2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a1d003-fc10-4399-9100-135aef91f9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e3217a-6797-41a6-ad56-9e8ecb79d23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6.xml><?xml version="1.0" encoding="utf-8"?>
<VariableListDefinition name="System" displayName="System" id="6010d46c-4c40-4e4d-b53b-28d7dacff4b2" isdomainofvalue="False" dataSourceId="86d59d46-84d2-4f96-8927-bcf78f042ebf"/>
</file>

<file path=customXml/item7.xml><?xml version="1.0" encoding="utf-8"?>
<VariableList UniqueId="b8bc704a-34c8-43e7-9db9-f108f657ce65" Name="Computed" ContentType="XML" MajorVersion="0" MinorVersion="1" isLocalCopy="False" IsBaseObject="False" DataSourceId="c916c67b-2970-415f-b3fa-b76df633b60c" DataSourceMajorVersion="0" DataSourceMinorVersion="1"/>
</file>

<file path=customXml/item8.xml><?xml version="1.0" encoding="utf-8"?>
<p:properties xmlns:p="http://schemas.microsoft.com/office/2006/metadata/properties" xmlns:xsi="http://www.w3.org/2001/XMLSchema-instance" xmlns:pc="http://schemas.microsoft.com/office/infopath/2007/PartnerControls">
  <documentManagement>
    <SharedWithUsers xmlns="cee3217a-6797-41a6-ad56-9e8ecb79d239">
      <UserInfo>
        <DisplayName>Laura Murray</DisplayName>
        <AccountId>125</AccountId>
        <AccountType/>
      </UserInfo>
      <UserInfo>
        <DisplayName>Nicholas Skellern</DisplayName>
        <AccountId>443</AccountId>
        <AccountType/>
      </UserInfo>
      <UserInfo>
        <DisplayName>Kate Graham</DisplayName>
        <AccountId>129</AccountId>
        <AccountType/>
      </UserInfo>
    </SharedWithUsers>
  </documentManagement>
</p:properties>
</file>

<file path=customXml/item9.xml><?xml version="1.0" encoding="utf-8"?>
<VariableListDefinition name="Computed" displayName="Computed" id="b8bc704a-34c8-43e7-9db9-f108f657ce65" isdomainofvalue="False" dataSourceId="c916c67b-2970-415f-b3fa-b76df633b60c"/>
</file>

<file path=customXml/itemProps1.xml><?xml version="1.0" encoding="utf-8"?>
<ds:datastoreItem xmlns:ds="http://schemas.openxmlformats.org/officeDocument/2006/customXml" ds:itemID="{AD0D1A3C-6BD2-450E-9525-B58F718FB221}">
  <ds:schemaRefs/>
</ds:datastoreItem>
</file>

<file path=customXml/itemProps10.xml><?xml version="1.0" encoding="utf-8"?>
<ds:datastoreItem xmlns:ds="http://schemas.openxmlformats.org/officeDocument/2006/customXml" ds:itemID="{2886CFFF-53E3-4A22-A10C-2EF5BB288919}">
  <ds:schemaRefs/>
</ds:datastoreItem>
</file>

<file path=customXml/itemProps2.xml><?xml version="1.0" encoding="utf-8"?>
<ds:datastoreItem xmlns:ds="http://schemas.openxmlformats.org/officeDocument/2006/customXml" ds:itemID="{F590A622-3BE6-4A45-92A2-DC1C4089D5B8}">
  <ds:schemaRefs/>
</ds:datastoreItem>
</file>

<file path=customXml/itemProps3.xml><?xml version="1.0" encoding="utf-8"?>
<ds:datastoreItem xmlns:ds="http://schemas.openxmlformats.org/officeDocument/2006/customXml" ds:itemID="{9D6CB896-60CE-4D23-BF5A-16B1D270CC65}">
  <ds:schemaRefs/>
</ds:datastoreItem>
</file>

<file path=customXml/itemProps4.xml><?xml version="1.0" encoding="utf-8"?>
<ds:datastoreItem xmlns:ds="http://schemas.openxmlformats.org/officeDocument/2006/customXml" ds:itemID="{8BBEF498-D36C-453B-ABB7-F183FA81290A}">
  <ds:schemaRefs>
    <ds:schemaRef ds:uri="38a1d003-fc10-4399-9100-135aef91f91e"/>
    <ds:schemaRef ds:uri="cee3217a-6797-41a6-ad56-9e8ecb79d23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8DF480EE-A5D3-4041-A3B3-FE55412BDB2E}">
  <ds:schemaRefs>
    <ds:schemaRef ds:uri="http://schemas.microsoft.com/sharepoint/v3/contenttype/forms"/>
  </ds:schemaRefs>
</ds:datastoreItem>
</file>

<file path=customXml/itemProps6.xml><?xml version="1.0" encoding="utf-8"?>
<ds:datastoreItem xmlns:ds="http://schemas.openxmlformats.org/officeDocument/2006/customXml" ds:itemID="{A059590A-62BF-43DA-A32D-5C29A63A54AF}">
  <ds:schemaRefs/>
</ds:datastoreItem>
</file>

<file path=customXml/itemProps7.xml><?xml version="1.0" encoding="utf-8"?>
<ds:datastoreItem xmlns:ds="http://schemas.openxmlformats.org/officeDocument/2006/customXml" ds:itemID="{E9E7F2CE-CCC0-4B1B-8A37-0EB1C0578DEB}">
  <ds:schemaRefs/>
</ds:datastoreItem>
</file>

<file path=customXml/itemProps8.xml><?xml version="1.0" encoding="utf-8"?>
<ds:datastoreItem xmlns:ds="http://schemas.openxmlformats.org/officeDocument/2006/customXml" ds:itemID="{9452180A-2C5B-49CD-8BF9-4BC6BBA7356B}">
  <ds:schemaRefs>
    <ds:schemaRef ds:uri="6520a3b5-a189-4149-8f96-ec781bfd90f3"/>
    <ds:schemaRef ds:uri="70ff2343-837f-45a6-8f0c-a393323346ac"/>
    <ds:schemaRef ds:uri="cee3217a-6797-41a6-ad56-9e8ecb79d23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9.xml><?xml version="1.0" encoding="utf-8"?>
<ds:datastoreItem xmlns:ds="http://schemas.openxmlformats.org/officeDocument/2006/customXml" ds:itemID="{380A4E5C-9246-44EB-B9F0-AC83B9C8BCA7}">
  <ds:schemaRefs/>
</ds:datastoreItem>
</file>

<file path=docMetadata/LabelInfo.xml><?xml version="1.0" encoding="utf-8"?>
<clbl:labelList xmlns:clbl="http://schemas.microsoft.com/office/2020/mipLabelMetadata">
  <clbl:label id="{5b8ef095-e9fa-41fa-8c3a-9210f75a2874}" enabled="1" method="Privileged" siteId="{42d0d02d-6286-465e-999b-31006231efb1}" contentBits="2" removed="0"/>
</clbl:labelList>
</file>

<file path=docProps/app.xml><?xml version="1.0" encoding="utf-8"?>
<Properties xmlns="http://schemas.openxmlformats.org/officeDocument/2006/extended-properties" xmlns:vt="http://schemas.openxmlformats.org/officeDocument/2006/docPropsVTypes">
  <Template>325 Aviva LowRes PowerPoint template 09 2021 _for use until Nov 22_10619 (1)</Template>
  <TotalTime>22</TotalTime>
  <Words>3026</Words>
  <Application>Microsoft Office PowerPoint</Application>
  <PresentationFormat>Widescreen</PresentationFormat>
  <Paragraphs>266</Paragraphs>
  <Slides>8</Slides>
  <Notes>8</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4" baseType="lpstr">
      <vt:lpstr>Arial</vt:lpstr>
      <vt:lpstr>Calibri</vt:lpstr>
      <vt:lpstr>Source Sans Pro</vt:lpstr>
      <vt:lpstr>Wingdings</vt:lpstr>
      <vt:lpstr>2_Yellow content slides</vt:lpstr>
      <vt:lpstr>think-cell Slide</vt:lpstr>
      <vt:lpstr>CSSF Circular 24/856 Summary of gap analysis</vt:lpstr>
      <vt:lpstr>CSSF Circular 24/856 Summary of gap analysis</vt:lpstr>
      <vt:lpstr>CSSF Circular 24/856 Summary of gap analysis</vt:lpstr>
      <vt:lpstr>CSSF Circular 24/856 Summary of gap analysis</vt:lpstr>
      <vt:lpstr>CSSF Circular 24/856 Summary of gap analysis</vt:lpstr>
      <vt:lpstr>CSSF Circular 24/856 Summary of gap analysis</vt:lpstr>
      <vt:lpstr>CSSF Circular 24/856 Summary of gap analysis</vt:lpstr>
      <vt:lpstr>CSSF Circular 24/856 Summary of gap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Thomas Moon</dc:creator>
  <cp:lastModifiedBy>Victoria Kernan</cp:lastModifiedBy>
  <cp:revision>5</cp:revision>
  <cp:lastPrinted>2022-06-08T18:20:52Z</cp:lastPrinted>
  <dcterms:created xsi:type="dcterms:W3CDTF">2022-02-08T11:03:22Z</dcterms:created>
  <dcterms:modified xsi:type="dcterms:W3CDTF">2025-07-08T18:59:19Z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d6ee6295-77b5-4770-8045-7721809e95a3</vt:lpwstr>
  </property>
  <property fmtid="{D5CDD505-2E9C-101B-9397-08002B2CF9AE}" pid="3" name="MSIP_Label_dffd51a4-5314-4c60-bce6-0affc34d9cd7_Enabled">
    <vt:lpwstr>true</vt:lpwstr>
  </property>
  <property fmtid="{D5CDD505-2E9C-101B-9397-08002B2CF9AE}" pid="4" name="MSIP_Label_dffd51a4-5314-4c60-bce6-0affc34d9cd7_SetDate">
    <vt:lpwstr>2022-04-11T17:59:09Z</vt:lpwstr>
  </property>
  <property fmtid="{D5CDD505-2E9C-101B-9397-08002B2CF9AE}" pid="5" name="MSIP_Label_dffd51a4-5314-4c60-bce6-0affc34d9cd7_Method">
    <vt:lpwstr>Standard</vt:lpwstr>
  </property>
  <property fmtid="{D5CDD505-2E9C-101B-9397-08002B2CF9AE}" pid="6" name="MSIP_Label_dffd51a4-5314-4c60-bce6-0affc34d9cd7_Name">
    <vt:lpwstr>dffd51a4-5314-4c60-bce6-0affc34d9cd7</vt:lpwstr>
  </property>
  <property fmtid="{D5CDD505-2E9C-101B-9397-08002B2CF9AE}" pid="7" name="MSIP_Label_dffd51a4-5314-4c60-bce6-0affc34d9cd7_SiteId">
    <vt:lpwstr>4a156c19-bc94-41ac-aacf-954686490869</vt:lpwstr>
  </property>
  <property fmtid="{D5CDD505-2E9C-101B-9397-08002B2CF9AE}" pid="8" name="MSIP_Label_dffd51a4-5314-4c60-bce6-0affc34d9cd7_ActionId">
    <vt:lpwstr>7e2afd55-8395-4ce3-bb6a-49088d843fdf</vt:lpwstr>
  </property>
  <property fmtid="{D5CDD505-2E9C-101B-9397-08002B2CF9AE}" pid="9" name="MSIP_Label_dffd51a4-5314-4c60-bce6-0affc34d9cd7_ContentBits">
    <vt:lpwstr>0</vt:lpwstr>
  </property>
  <property fmtid="{D5CDD505-2E9C-101B-9397-08002B2CF9AE}" pid="10" name="ContentTypeId">
    <vt:lpwstr>0x0101008752E1DDE3936249ABB73099847F41F4</vt:lpwstr>
  </property>
  <property fmtid="{D5CDD505-2E9C-101B-9397-08002B2CF9AE}" pid="11" name="_dlc_DocIdItemGuid">
    <vt:lpwstr>b318a557-f069-4a9f-beaa-95d59479b8aa</vt:lpwstr>
  </property>
  <property fmtid="{D5CDD505-2E9C-101B-9397-08002B2CF9AE}" pid="12" name="MediaServiceImageTags">
    <vt:lpwstr/>
  </property>
  <property fmtid="{D5CDD505-2E9C-101B-9397-08002B2CF9AE}" pid="13" name="MSIP_Label_6a529c82-80a7-4af8-a184-cafecd64a441_Enabled">
    <vt:lpwstr>true</vt:lpwstr>
  </property>
  <property fmtid="{D5CDD505-2E9C-101B-9397-08002B2CF9AE}" pid="14" name="MSIP_Label_6a529c82-80a7-4af8-a184-cafecd64a441_SetDate">
    <vt:lpwstr>2022-07-25T05:30:31Z</vt:lpwstr>
  </property>
  <property fmtid="{D5CDD505-2E9C-101B-9397-08002B2CF9AE}" pid="15" name="MSIP_Label_6a529c82-80a7-4af8-a184-cafecd64a441_Method">
    <vt:lpwstr>Privileged</vt:lpwstr>
  </property>
  <property fmtid="{D5CDD505-2E9C-101B-9397-08002B2CF9AE}" pid="16" name="MSIP_Label_6a529c82-80a7-4af8-a184-cafecd64a441_Name">
    <vt:lpwstr>Confidential</vt:lpwstr>
  </property>
  <property fmtid="{D5CDD505-2E9C-101B-9397-08002B2CF9AE}" pid="17" name="MSIP_Label_6a529c82-80a7-4af8-a184-cafecd64a441_SiteId">
    <vt:lpwstr>42d0d02d-6286-465e-999b-31006231efb1</vt:lpwstr>
  </property>
  <property fmtid="{D5CDD505-2E9C-101B-9397-08002B2CF9AE}" pid="18" name="MSIP_Label_6a529c82-80a7-4af8-a184-cafecd64a441_ActionId">
    <vt:lpwstr>74bb443c-e885-40cd-8cc2-3ea6c8a6e09d</vt:lpwstr>
  </property>
  <property fmtid="{D5CDD505-2E9C-101B-9397-08002B2CF9AE}" pid="19" name="MSIP_Label_6a529c82-80a7-4af8-a184-cafecd64a441_ContentBits">
    <vt:lpwstr>2</vt:lpwstr>
  </property>
  <property fmtid="{D5CDD505-2E9C-101B-9397-08002B2CF9AE}" pid="20" name="x-AvivaClassification">
    <vt:lpwstr>Aviva-Confidentia1</vt:lpwstr>
  </property>
  <property fmtid="{D5CDD505-2E9C-101B-9397-08002B2CF9AE}" pid="21" name="AvivaClassification">
    <vt:lpwstr>Aviva-Confidentia1</vt:lpwstr>
  </property>
  <property fmtid="{D5CDD505-2E9C-101B-9397-08002B2CF9AE}" pid="22" name="ClassificationContentMarkingFooterLocations">
    <vt:lpwstr>2_Yellow content slides:5</vt:lpwstr>
  </property>
  <property fmtid="{D5CDD505-2E9C-101B-9397-08002B2CF9AE}" pid="23" name="ClassificationContentMarkingFooterText">
    <vt:lpwstr>Aviva Investors: Public</vt:lpwstr>
  </property>
</Properties>
</file>